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3"/>
  </p:notesMasterIdLst>
  <p:handoutMasterIdLst>
    <p:handoutMasterId r:id="rId34"/>
  </p:handoutMasterIdLst>
  <p:sldIdLst>
    <p:sldId id="273" r:id="rId5"/>
    <p:sldId id="257" r:id="rId6"/>
    <p:sldId id="258" r:id="rId7"/>
    <p:sldId id="285" r:id="rId8"/>
    <p:sldId id="286" r:id="rId9"/>
    <p:sldId id="287" r:id="rId10"/>
    <p:sldId id="289" r:id="rId11"/>
    <p:sldId id="260" r:id="rId12"/>
    <p:sldId id="274" r:id="rId13"/>
    <p:sldId id="275" r:id="rId14"/>
    <p:sldId id="277" r:id="rId15"/>
    <p:sldId id="276" r:id="rId16"/>
    <p:sldId id="284" r:id="rId17"/>
    <p:sldId id="288" r:id="rId18"/>
    <p:sldId id="278" r:id="rId19"/>
    <p:sldId id="279" r:id="rId20"/>
    <p:sldId id="280" r:id="rId21"/>
    <p:sldId id="281" r:id="rId22"/>
    <p:sldId id="282" r:id="rId23"/>
    <p:sldId id="283" r:id="rId24"/>
    <p:sldId id="296" r:id="rId25"/>
    <p:sldId id="301" r:id="rId26"/>
    <p:sldId id="302" r:id="rId27"/>
    <p:sldId id="304" r:id="rId28"/>
    <p:sldId id="305" r:id="rId29"/>
    <p:sldId id="306" r:id="rId30"/>
    <p:sldId id="295" r:id="rId31"/>
    <p:sldId id="299" r:id="rId32"/>
  </p:sldIdLst>
  <p:sldSz cx="9144000" cy="6858000" type="screen4x3"/>
  <p:notesSz cx="6807200" cy="99393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D5EA"/>
    <a:srgbClr val="FFFFFF"/>
    <a:srgbClr val="F30B5E"/>
    <a:srgbClr val="283F19"/>
    <a:srgbClr val="007E39"/>
    <a:srgbClr val="A5C0AF"/>
    <a:srgbClr val="C4D6CB"/>
    <a:srgbClr val="85A993"/>
    <a:srgbClr val="A0BC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681" autoAdjust="0"/>
    <p:restoredTop sz="94660"/>
  </p:normalViewPr>
  <p:slideViewPr>
    <p:cSldViewPr snapToGrid="0">
      <p:cViewPr varScale="1">
        <p:scale>
          <a:sx n="63" d="100"/>
          <a:sy n="63" d="100"/>
        </p:scale>
        <p:origin x="110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AC052900-401A-D97A-997B-321CAFCCC970}"/>
              </a:ext>
            </a:extLst>
          </p:cNvPr>
          <p:cNvSpPr>
            <a:spLocks noGrp="1"/>
          </p:cNvSpPr>
          <p:nvPr>
            <p:ph type="hdr" sz="quarter"/>
          </p:nvPr>
        </p:nvSpPr>
        <p:spPr>
          <a:xfrm>
            <a:off x="0" y="0"/>
            <a:ext cx="2949575" cy="498475"/>
          </a:xfrm>
          <a:prstGeom prst="rect">
            <a:avLst/>
          </a:prstGeom>
        </p:spPr>
        <p:txBody>
          <a:bodyPr vert="horz" lIns="91440" tIns="45720" rIns="91440" bIns="45720" rtlCol="0"/>
          <a:lstStyle>
            <a:lvl1pPr algn="l">
              <a:defRPr sz="1200"/>
            </a:lvl1pPr>
          </a:lstStyle>
          <a:p>
            <a:endParaRPr lang="zh-HK" altLang="en-US"/>
          </a:p>
        </p:txBody>
      </p:sp>
      <p:sp>
        <p:nvSpPr>
          <p:cNvPr id="3" name="日期版面配置區 2">
            <a:extLst>
              <a:ext uri="{FF2B5EF4-FFF2-40B4-BE49-F238E27FC236}">
                <a16:creationId xmlns:a16="http://schemas.microsoft.com/office/drawing/2014/main" id="{FAE386A7-9AE3-70B6-CFDA-F6CA0CD9FA1A}"/>
              </a:ext>
            </a:extLst>
          </p:cNvPr>
          <p:cNvSpPr>
            <a:spLocks noGrp="1"/>
          </p:cNvSpPr>
          <p:nvPr>
            <p:ph type="dt" sz="quarter" idx="1"/>
          </p:nvPr>
        </p:nvSpPr>
        <p:spPr>
          <a:xfrm>
            <a:off x="3856038" y="0"/>
            <a:ext cx="2949575" cy="498475"/>
          </a:xfrm>
          <a:prstGeom prst="rect">
            <a:avLst/>
          </a:prstGeom>
        </p:spPr>
        <p:txBody>
          <a:bodyPr vert="horz" lIns="91440" tIns="45720" rIns="91440" bIns="45720" rtlCol="0"/>
          <a:lstStyle>
            <a:lvl1pPr algn="r">
              <a:defRPr sz="1200"/>
            </a:lvl1pPr>
          </a:lstStyle>
          <a:p>
            <a:fld id="{02DE1A72-2F11-4793-8858-015CB8431A3A}" type="datetimeFigureOut">
              <a:rPr lang="zh-HK" altLang="en-US" smtClean="0"/>
              <a:t>8/5/2023</a:t>
            </a:fld>
            <a:endParaRPr lang="zh-HK" altLang="en-US"/>
          </a:p>
        </p:txBody>
      </p:sp>
      <p:sp>
        <p:nvSpPr>
          <p:cNvPr id="4" name="頁尾版面配置區 3">
            <a:extLst>
              <a:ext uri="{FF2B5EF4-FFF2-40B4-BE49-F238E27FC236}">
                <a16:creationId xmlns:a16="http://schemas.microsoft.com/office/drawing/2014/main" id="{648BE57B-43FA-0C7E-E036-84D2B382D465}"/>
              </a:ext>
            </a:extLst>
          </p:cNvPr>
          <p:cNvSpPr>
            <a:spLocks noGrp="1"/>
          </p:cNvSpPr>
          <p:nvPr>
            <p:ph type="ftr" sz="quarter" idx="2"/>
          </p:nvPr>
        </p:nvSpPr>
        <p:spPr>
          <a:xfrm>
            <a:off x="0" y="9440863"/>
            <a:ext cx="2949575" cy="498475"/>
          </a:xfrm>
          <a:prstGeom prst="rect">
            <a:avLst/>
          </a:prstGeom>
        </p:spPr>
        <p:txBody>
          <a:bodyPr vert="horz" lIns="91440" tIns="45720" rIns="91440" bIns="45720" rtlCol="0" anchor="b"/>
          <a:lstStyle>
            <a:lvl1pPr algn="l">
              <a:defRPr sz="1200"/>
            </a:lvl1pPr>
          </a:lstStyle>
          <a:p>
            <a:endParaRPr lang="zh-HK" altLang="en-US"/>
          </a:p>
        </p:txBody>
      </p:sp>
      <p:sp>
        <p:nvSpPr>
          <p:cNvPr id="5" name="投影片編號版面配置區 4">
            <a:extLst>
              <a:ext uri="{FF2B5EF4-FFF2-40B4-BE49-F238E27FC236}">
                <a16:creationId xmlns:a16="http://schemas.microsoft.com/office/drawing/2014/main" id="{6F547221-1C99-F70F-3B37-6BAC4F61FC8B}"/>
              </a:ext>
            </a:extLst>
          </p:cNvPr>
          <p:cNvSpPr>
            <a:spLocks noGrp="1"/>
          </p:cNvSpPr>
          <p:nvPr>
            <p:ph type="sldNum" sz="quarter" idx="3"/>
          </p:nvPr>
        </p:nvSpPr>
        <p:spPr>
          <a:xfrm>
            <a:off x="3856038" y="9440863"/>
            <a:ext cx="2949575" cy="498475"/>
          </a:xfrm>
          <a:prstGeom prst="rect">
            <a:avLst/>
          </a:prstGeom>
        </p:spPr>
        <p:txBody>
          <a:bodyPr vert="horz" lIns="91440" tIns="45720" rIns="91440" bIns="45720" rtlCol="0" anchor="b"/>
          <a:lstStyle>
            <a:lvl1pPr algn="r">
              <a:defRPr sz="1200"/>
            </a:lvl1pPr>
          </a:lstStyle>
          <a:p>
            <a:fld id="{0DCE18BC-9B7C-4DF5-B255-ADDF58A0A0CB}" type="slidenum">
              <a:rPr lang="zh-HK" altLang="en-US" smtClean="0"/>
              <a:t>‹#›</a:t>
            </a:fld>
            <a:endParaRPr lang="zh-HK" altLang="en-US"/>
          </a:p>
        </p:txBody>
      </p:sp>
    </p:spTree>
    <p:extLst>
      <p:ext uri="{BB962C8B-B14F-4D97-AF65-F5344CB8AC3E}">
        <p14:creationId xmlns:p14="http://schemas.microsoft.com/office/powerpoint/2010/main" val="31446736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5838" y="0"/>
            <a:ext cx="2949787" cy="498693"/>
          </a:xfrm>
          <a:prstGeom prst="rect">
            <a:avLst/>
          </a:prstGeom>
        </p:spPr>
        <p:txBody>
          <a:bodyPr vert="horz" lIns="91440" tIns="45720" rIns="91440" bIns="45720" rtlCol="0"/>
          <a:lstStyle>
            <a:lvl1pPr algn="r">
              <a:defRPr sz="1200"/>
            </a:lvl1pPr>
          </a:lstStyle>
          <a:p>
            <a:fld id="{14022CE2-C0E3-470F-B0BF-1ADDD68BA288}" type="datetimeFigureOut">
              <a:rPr lang="en-US" smtClean="0"/>
              <a:t>5/8/2023</a:t>
            </a:fld>
            <a:endParaRPr lang="en-US"/>
          </a:p>
        </p:txBody>
      </p:sp>
      <p:sp>
        <p:nvSpPr>
          <p:cNvPr id="4" name="Slide Image Placeholder 3"/>
          <p:cNvSpPr>
            <a:spLocks noGrp="1" noRot="1" noChangeAspect="1"/>
          </p:cNvSpPr>
          <p:nvPr>
            <p:ph type="sldImg" idx="2"/>
          </p:nvPr>
        </p:nvSpPr>
        <p:spPr>
          <a:xfrm>
            <a:off x="1168400" y="1243013"/>
            <a:ext cx="4470400" cy="33543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0720" y="4783307"/>
            <a:ext cx="5445760" cy="3913614"/>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40647"/>
            <a:ext cx="2949787" cy="49869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5838" y="9440647"/>
            <a:ext cx="2949787" cy="498692"/>
          </a:xfrm>
          <a:prstGeom prst="rect">
            <a:avLst/>
          </a:prstGeom>
        </p:spPr>
        <p:txBody>
          <a:bodyPr vert="horz" lIns="91440" tIns="45720" rIns="91440" bIns="45720" rtlCol="0" anchor="b"/>
          <a:lstStyle>
            <a:lvl1pPr algn="r">
              <a:defRPr sz="1200"/>
            </a:lvl1pPr>
          </a:lstStyle>
          <a:p>
            <a:fld id="{41BDF5AA-9A85-4DF2-A4F1-CB6F3D7BC582}" type="slidenum">
              <a:rPr lang="en-US" smtClean="0"/>
              <a:t>‹#›</a:t>
            </a:fld>
            <a:endParaRPr lang="en-US"/>
          </a:p>
        </p:txBody>
      </p:sp>
    </p:spTree>
    <p:extLst>
      <p:ext uri="{BB962C8B-B14F-4D97-AF65-F5344CB8AC3E}">
        <p14:creationId xmlns:p14="http://schemas.microsoft.com/office/powerpoint/2010/main" val="181928643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8B98E6C0-1B41-481C-BAD5-4AE51D0A0A98}" type="datetime1">
              <a:rPr lang="en-US" altLang="zh-HK"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A4922-9F8A-4B01-B34F-BEA785EAD88A}" type="slidenum">
              <a:rPr lang="en-US" smtClean="0"/>
              <a:t>‹#›</a:t>
            </a:fld>
            <a:endParaRPr lang="en-US"/>
          </a:p>
        </p:txBody>
      </p:sp>
    </p:spTree>
    <p:extLst>
      <p:ext uri="{BB962C8B-B14F-4D97-AF65-F5344CB8AC3E}">
        <p14:creationId xmlns:p14="http://schemas.microsoft.com/office/powerpoint/2010/main" val="548451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083DDDD-845F-4E52-B194-36B6104416FE}" type="datetime1">
              <a:rPr lang="en-US" altLang="zh-HK"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A4922-9F8A-4B01-B34F-BEA785EAD88A}" type="slidenum">
              <a:rPr lang="en-US" smtClean="0"/>
              <a:t>‹#›</a:t>
            </a:fld>
            <a:endParaRPr lang="en-US"/>
          </a:p>
        </p:txBody>
      </p:sp>
    </p:spTree>
    <p:extLst>
      <p:ext uri="{BB962C8B-B14F-4D97-AF65-F5344CB8AC3E}">
        <p14:creationId xmlns:p14="http://schemas.microsoft.com/office/powerpoint/2010/main" val="3998424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7FE5D45-521E-455B-A2B0-715B43769104}" type="datetime1">
              <a:rPr lang="en-US" altLang="zh-HK"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A4922-9F8A-4B01-B34F-BEA785EAD88A}" type="slidenum">
              <a:rPr lang="en-US" smtClean="0"/>
              <a:t>‹#›</a:t>
            </a:fld>
            <a:endParaRPr lang="en-US"/>
          </a:p>
        </p:txBody>
      </p:sp>
    </p:spTree>
    <p:extLst>
      <p:ext uri="{BB962C8B-B14F-4D97-AF65-F5344CB8AC3E}">
        <p14:creationId xmlns:p14="http://schemas.microsoft.com/office/powerpoint/2010/main" val="185903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2D70AD6-35F2-4CDE-A606-2E9AD991FD6D}" type="datetime1">
              <a:rPr lang="en-US" altLang="zh-HK"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A4922-9F8A-4B01-B34F-BEA785EAD88A}" type="slidenum">
              <a:rPr lang="en-US" smtClean="0"/>
              <a:t>‹#›</a:t>
            </a:fld>
            <a:endParaRPr lang="en-US"/>
          </a:p>
        </p:txBody>
      </p:sp>
    </p:spTree>
    <p:extLst>
      <p:ext uri="{BB962C8B-B14F-4D97-AF65-F5344CB8AC3E}">
        <p14:creationId xmlns:p14="http://schemas.microsoft.com/office/powerpoint/2010/main" val="1482132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F2EA08EC-70AA-4A62-B047-E36C6B087E4B}" type="datetime1">
              <a:rPr lang="en-US" altLang="zh-HK"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A4922-9F8A-4B01-B34F-BEA785EAD88A}" type="slidenum">
              <a:rPr lang="en-US" smtClean="0"/>
              <a:t>‹#›</a:t>
            </a:fld>
            <a:endParaRPr lang="en-US"/>
          </a:p>
        </p:txBody>
      </p:sp>
    </p:spTree>
    <p:extLst>
      <p:ext uri="{BB962C8B-B14F-4D97-AF65-F5344CB8AC3E}">
        <p14:creationId xmlns:p14="http://schemas.microsoft.com/office/powerpoint/2010/main" val="3358264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2B3EDCBB-A48C-4713-9BF9-32ACE122179F}" type="datetime1">
              <a:rPr lang="en-US" altLang="zh-HK" smtClean="0"/>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5A4922-9F8A-4B01-B34F-BEA785EAD88A}" type="slidenum">
              <a:rPr lang="en-US" smtClean="0"/>
              <a:t>‹#›</a:t>
            </a:fld>
            <a:endParaRPr lang="en-US"/>
          </a:p>
        </p:txBody>
      </p:sp>
    </p:spTree>
    <p:extLst>
      <p:ext uri="{BB962C8B-B14F-4D97-AF65-F5344CB8AC3E}">
        <p14:creationId xmlns:p14="http://schemas.microsoft.com/office/powerpoint/2010/main" val="2920498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C044E7CF-9F3C-45D2-97A6-E85A54A241AB}" type="datetime1">
              <a:rPr lang="en-US" altLang="zh-HK" smtClean="0"/>
              <a:t>5/8/2023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5A4922-9F8A-4B01-B34F-BEA785EAD88A}" type="slidenum">
              <a:rPr lang="en-US" smtClean="0"/>
              <a:t>‹#›</a:t>
            </a:fld>
            <a:endParaRPr lang="en-US"/>
          </a:p>
        </p:txBody>
      </p:sp>
    </p:spTree>
    <p:extLst>
      <p:ext uri="{BB962C8B-B14F-4D97-AF65-F5344CB8AC3E}">
        <p14:creationId xmlns:p14="http://schemas.microsoft.com/office/powerpoint/2010/main" val="38071425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7CBB55-2268-4708-93C8-C336BC7E501F}" type="datetime1">
              <a:rPr lang="en-US" altLang="zh-HK" smtClean="0"/>
              <a:t>5/8/2023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5A4922-9F8A-4B01-B34F-BEA785EAD88A}" type="slidenum">
              <a:rPr lang="en-US" smtClean="0"/>
              <a:t>‹#›</a:t>
            </a:fld>
            <a:endParaRPr lang="en-US"/>
          </a:p>
        </p:txBody>
      </p:sp>
    </p:spTree>
    <p:extLst>
      <p:ext uri="{BB962C8B-B14F-4D97-AF65-F5344CB8AC3E}">
        <p14:creationId xmlns:p14="http://schemas.microsoft.com/office/powerpoint/2010/main" val="540061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219FCB-4B91-4DD4-AEB0-6384BCA2E1BC}" type="datetime1">
              <a:rPr lang="en-US" altLang="zh-HK" smtClean="0"/>
              <a:t>5/8/2023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5A4922-9F8A-4B01-B34F-BEA785EAD88A}" type="slidenum">
              <a:rPr lang="en-US" smtClean="0"/>
              <a:t>‹#›</a:t>
            </a:fld>
            <a:endParaRPr lang="en-US"/>
          </a:p>
        </p:txBody>
      </p:sp>
    </p:spTree>
    <p:extLst>
      <p:ext uri="{BB962C8B-B14F-4D97-AF65-F5344CB8AC3E}">
        <p14:creationId xmlns:p14="http://schemas.microsoft.com/office/powerpoint/2010/main" val="2081241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AB325CB-5554-493D-B537-F5C024EF4721}" type="datetime1">
              <a:rPr lang="en-US" altLang="zh-HK" smtClean="0"/>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5A4922-9F8A-4B01-B34F-BEA785EAD88A}" type="slidenum">
              <a:rPr lang="en-US" smtClean="0"/>
              <a:t>‹#›</a:t>
            </a:fld>
            <a:endParaRPr lang="en-US"/>
          </a:p>
        </p:txBody>
      </p:sp>
    </p:spTree>
    <p:extLst>
      <p:ext uri="{BB962C8B-B14F-4D97-AF65-F5344CB8AC3E}">
        <p14:creationId xmlns:p14="http://schemas.microsoft.com/office/powerpoint/2010/main" val="3934199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2C38C27C-9204-4E75-9DAF-86F4D329676C}" type="datetime1">
              <a:rPr lang="en-US" altLang="zh-HK" smtClean="0"/>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5A4922-9F8A-4B01-B34F-BEA785EAD88A}" type="slidenum">
              <a:rPr lang="en-US" smtClean="0"/>
              <a:t>‹#›</a:t>
            </a:fld>
            <a:endParaRPr lang="en-US"/>
          </a:p>
        </p:txBody>
      </p:sp>
    </p:spTree>
    <p:extLst>
      <p:ext uri="{BB962C8B-B14F-4D97-AF65-F5344CB8AC3E}">
        <p14:creationId xmlns:p14="http://schemas.microsoft.com/office/powerpoint/2010/main" val="1319246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17A988-2EED-4A78-99BF-0EAB5BA4F1C3}" type="datetime1">
              <a:rPr lang="en-US" altLang="zh-HK" smtClean="0"/>
              <a:t>5/8/2023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5A4922-9F8A-4B01-B34F-BEA785EAD88A}" type="slidenum">
              <a:rPr lang="en-US" smtClean="0"/>
              <a:t>‹#›</a:t>
            </a:fld>
            <a:endParaRPr lang="en-US"/>
          </a:p>
        </p:txBody>
      </p:sp>
    </p:spTree>
    <p:extLst>
      <p:ext uri="{BB962C8B-B14F-4D97-AF65-F5344CB8AC3E}">
        <p14:creationId xmlns:p14="http://schemas.microsoft.com/office/powerpoint/2010/main" val="8139988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 Id="rId9" Type="http://schemas.openxmlformats.org/officeDocument/2006/relationships/image" Target="../media/image15.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wmf"/><Relationship Id="rId4" Type="http://schemas.openxmlformats.org/officeDocument/2006/relationships/oleObject" Target="../embeddings/oleObject2.bin"/></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edcity.hk/pspe/sites/www.edcity.hk.pspe/files/upload/%E7%AC%AC%E4%BA%8C%E5%8D%81%E4%BA%94%E5%B1%86%E3%80%8C%E5%B8%B8%E8%AD%98%E7%99%BE%E6%90%AD%E3%80%8D%E5%A0%B1%E5%91%8A%E7%AF%84%E6%9C%AC.pptx" TargetMode="External"/><Relationship Id="rId2" Type="http://schemas.openxmlformats.org/officeDocument/2006/relationships/hyperlink" Target="https://www.hkedcity.net/registration/form.php?reg_form_id=1235"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93B27-2075-2B44-89D9-21B6F1C6CCC3}"/>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7C2C19AA-C96D-F34C-AC6B-F66B5D00DA39}"/>
              </a:ext>
            </a:extLst>
          </p:cNvPr>
          <p:cNvSpPr>
            <a:spLocks noGrp="1"/>
          </p:cNvSpPr>
          <p:nvPr>
            <p:ph type="subTitle" idx="1"/>
          </p:nvPr>
        </p:nvSpPr>
        <p:spPr/>
        <p:txBody>
          <a:bodyPr/>
          <a:lstStyle/>
          <a:p>
            <a:endParaRPr lang="en-US"/>
          </a:p>
        </p:txBody>
      </p:sp>
      <p:pic>
        <p:nvPicPr>
          <p:cNvPr id="10" name="Picture 9">
            <a:extLst>
              <a:ext uri="{FF2B5EF4-FFF2-40B4-BE49-F238E27FC236}">
                <a16:creationId xmlns:a16="http://schemas.microsoft.com/office/drawing/2014/main" id="{184BCE10-2CD0-1E4B-88F1-2B4814C4B2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4" name="投影片編號版面配置區 3">
            <a:extLst>
              <a:ext uri="{FF2B5EF4-FFF2-40B4-BE49-F238E27FC236}">
                <a16:creationId xmlns:a16="http://schemas.microsoft.com/office/drawing/2014/main" id="{7B51D4B6-5FA1-3EE3-8E51-09FE01EDCD19}"/>
              </a:ext>
            </a:extLst>
          </p:cNvPr>
          <p:cNvSpPr>
            <a:spLocks noGrp="1"/>
          </p:cNvSpPr>
          <p:nvPr>
            <p:ph type="sldNum" sz="quarter" idx="12"/>
          </p:nvPr>
        </p:nvSpPr>
        <p:spPr/>
        <p:txBody>
          <a:bodyPr/>
          <a:lstStyle/>
          <a:p>
            <a:fld id="{4E5A4922-9F8A-4B01-B34F-BEA785EAD88A}" type="slidenum">
              <a:rPr lang="en-US" smtClean="0"/>
              <a:t>1</a:t>
            </a:fld>
            <a:endParaRPr lang="en-US"/>
          </a:p>
        </p:txBody>
      </p:sp>
    </p:spTree>
    <p:extLst>
      <p:ext uri="{BB962C8B-B14F-4D97-AF65-F5344CB8AC3E}">
        <p14:creationId xmlns:p14="http://schemas.microsoft.com/office/powerpoint/2010/main" val="578746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DFD05-A32B-224E-AFAC-EF8203835660}"/>
              </a:ext>
            </a:extLst>
          </p:cNvPr>
          <p:cNvSpPr>
            <a:spLocks noGrp="1"/>
          </p:cNvSpPr>
          <p:nvPr>
            <p:ph type="title"/>
          </p:nvPr>
        </p:nvSpPr>
        <p:spPr/>
        <p:txBody>
          <a:bodyPr>
            <a:normAutofit/>
          </a:bodyPr>
          <a:lstStyle/>
          <a:p>
            <a:pPr algn="ctr"/>
            <a:r>
              <a:rPr lang="en-GB" sz="3200" b="1" dirty="0">
                <a:solidFill>
                  <a:srgbClr val="283F19"/>
                </a:solidFill>
                <a:latin typeface="王漢宗特黑體繁" panose="02000500000000000000" pitchFamily="2" charset="-120"/>
                <a:ea typeface="王漢宗特黑體繁" panose="02000500000000000000" pitchFamily="2" charset="-120"/>
              </a:rPr>
              <a:t>STEM </a:t>
            </a:r>
            <a:r>
              <a:rPr lang="zh-TW" altLang="en-US" sz="3200" b="1" dirty="0">
                <a:solidFill>
                  <a:srgbClr val="283F19"/>
                </a:solidFill>
                <a:latin typeface="王漢宗特黑體繁" panose="02000500000000000000" pitchFamily="2" charset="-120"/>
                <a:ea typeface="王漢宗特黑體繁" panose="02000500000000000000" pitchFamily="2" charset="-120"/>
              </a:rPr>
              <a:t>原理</a:t>
            </a:r>
            <a:endParaRPr lang="en-US" sz="3200" dirty="0">
              <a:latin typeface="王漢宗特黑體繁" panose="02000500000000000000" pitchFamily="2" charset="-120"/>
              <a:ea typeface="王漢宗特黑體繁" panose="02000500000000000000" pitchFamily="2" charset="-120"/>
            </a:endParaRPr>
          </a:p>
        </p:txBody>
      </p:sp>
      <p:sp>
        <p:nvSpPr>
          <p:cNvPr id="3" name="Content Placeholder 2">
            <a:extLst>
              <a:ext uri="{FF2B5EF4-FFF2-40B4-BE49-F238E27FC236}">
                <a16:creationId xmlns:a16="http://schemas.microsoft.com/office/drawing/2014/main" id="{43343793-2B99-4446-B7FF-F0AFFB326571}"/>
              </a:ext>
            </a:extLst>
          </p:cNvPr>
          <p:cNvSpPr>
            <a:spLocks noGrp="1"/>
          </p:cNvSpPr>
          <p:nvPr>
            <p:ph idx="1"/>
          </p:nvPr>
        </p:nvSpPr>
        <p:spPr>
          <a:xfrm>
            <a:off x="1117600" y="1549400"/>
            <a:ext cx="7397750" cy="4351338"/>
          </a:xfrm>
        </p:spPr>
        <p:txBody>
          <a:bodyPr>
            <a:normAutofit/>
          </a:bodyPr>
          <a:lstStyle/>
          <a:p>
            <a:r>
              <a:rPr lang="zh-TW" altLang="zh-HK" kern="0" dirty="0">
                <a:effectLst/>
                <a:latin typeface="Calibri" panose="020F0502020204030204" pitchFamily="34" charset="0"/>
                <a:ea typeface="cwTeXFangSong"/>
                <a:cs typeface="cwTeXFangSong"/>
              </a:rPr>
              <a:t>運用</a:t>
            </a:r>
            <a:r>
              <a:rPr lang="zh-TW" altLang="zh-HK" kern="0" dirty="0">
                <a:solidFill>
                  <a:srgbClr val="FF0000"/>
                </a:solidFill>
                <a:effectLst/>
                <a:latin typeface="Calibri" panose="020F0502020204030204" pitchFamily="34" charset="0"/>
                <a:ea typeface="cwTeXFangSong"/>
                <a:cs typeface="cwTeXFangSong"/>
              </a:rPr>
              <a:t>蒸餾法</a:t>
            </a:r>
            <a:r>
              <a:rPr lang="zh-TW" altLang="zh-HK" kern="0" dirty="0">
                <a:effectLst/>
                <a:latin typeface="Calibri" panose="020F0502020204030204" pitchFamily="34" charset="0"/>
                <a:ea typeface="cwTeXFangSong"/>
                <a:cs typeface="cwTeXFangSong"/>
              </a:rPr>
              <a:t>，將洗澡後收集的灰水煮至 </a:t>
            </a:r>
            <a:r>
              <a:rPr lang="en-US" altLang="zh-HK" kern="0" dirty="0">
                <a:effectLst/>
                <a:latin typeface="Calibri" panose="020F0502020204030204" pitchFamily="34" charset="0"/>
                <a:ea typeface="cwTeXFangSong"/>
                <a:cs typeface="cwTeXFangSong"/>
              </a:rPr>
              <a:t>100</a:t>
            </a:r>
            <a:r>
              <a:rPr lang="zh-TW" altLang="zh-HK" sz="2000" kern="0" dirty="0">
                <a:effectLst/>
                <a:latin typeface="Calibri" panose="020F0502020204030204" pitchFamily="34" charset="0"/>
                <a:ea typeface="華康細圓體(P)" panose="020F0300000000000000" pitchFamily="34" charset="-120"/>
                <a:cs typeface="cwTeXFangSong"/>
              </a:rPr>
              <a:t>℃</a:t>
            </a:r>
            <a:r>
              <a:rPr lang="zh-TW" altLang="zh-HK" kern="0" dirty="0">
                <a:effectLst/>
                <a:latin typeface="Calibri" panose="020F0502020204030204" pitchFamily="34" charset="0"/>
                <a:ea typeface="華康細圓體(P)" panose="020F0300000000000000" pitchFamily="34" charset="-120"/>
                <a:cs typeface="cwTeXFangSong"/>
              </a:rPr>
              <a:t>，</a:t>
            </a:r>
            <a:r>
              <a:rPr lang="zh-TW" altLang="zh-HK" kern="0" dirty="0">
                <a:effectLst/>
                <a:latin typeface="Calibri" panose="020F0502020204030204" pitchFamily="34" charset="0"/>
                <a:ea typeface="cwTeXFangSong"/>
                <a:cs typeface="cwTeXFangSong"/>
              </a:rPr>
              <a:t>沸騰變成</a:t>
            </a:r>
            <a:r>
              <a:rPr lang="zh-TW" altLang="en-US" kern="0" dirty="0">
                <a:effectLst/>
                <a:latin typeface="Calibri" panose="020F0502020204030204" pitchFamily="34" charset="0"/>
                <a:ea typeface="cwTeXFangSong"/>
                <a:cs typeface="cwTeXFangSong"/>
              </a:rPr>
              <a:t>水</a:t>
            </a:r>
            <a:r>
              <a:rPr lang="zh-TW" altLang="zh-HK" kern="0" dirty="0">
                <a:effectLst/>
                <a:latin typeface="Calibri" panose="020F0502020204030204" pitchFamily="34" charset="0"/>
                <a:ea typeface="cwTeXFangSong"/>
                <a:cs typeface="cwTeXFangSong"/>
              </a:rPr>
              <a:t>蒸汽</a:t>
            </a:r>
            <a:endParaRPr lang="en-US" altLang="zh-TW" kern="0" dirty="0">
              <a:effectLst/>
              <a:latin typeface="Calibri" panose="020F0502020204030204" pitchFamily="34" charset="0"/>
              <a:ea typeface="cwTeXFangSong"/>
              <a:cs typeface="cwTeXFangSong"/>
            </a:endParaRPr>
          </a:p>
          <a:p>
            <a:r>
              <a:rPr lang="zh-TW" altLang="zh-HK" kern="0" dirty="0">
                <a:latin typeface="Calibri" panose="020F0502020204030204" pitchFamily="34" charset="0"/>
                <a:ea typeface="cwTeXFangSong"/>
                <a:cs typeface="cwTeXFangSong"/>
              </a:rPr>
              <a:t>太陽的</a:t>
            </a:r>
            <a:r>
              <a:rPr lang="zh-TW" altLang="zh-HK" kern="0" dirty="0">
                <a:solidFill>
                  <a:srgbClr val="FF0000"/>
                </a:solidFill>
                <a:latin typeface="Calibri" panose="020F0502020204030204" pitchFamily="34" charset="0"/>
                <a:ea typeface="cwTeXFangSong"/>
                <a:cs typeface="cwTeXFangSong"/>
              </a:rPr>
              <a:t>光電作用</a:t>
            </a:r>
            <a:r>
              <a:rPr lang="zh-TW" altLang="en-US" kern="0" dirty="0">
                <a:latin typeface="Calibri" panose="020F0502020204030204" pitchFamily="34" charset="0"/>
                <a:ea typeface="cwTeXFangSong"/>
                <a:cs typeface="cwTeXFangSong"/>
              </a:rPr>
              <a:t>提供</a:t>
            </a:r>
            <a:r>
              <a:rPr lang="zh-TW" altLang="zh-HK" kern="0" dirty="0">
                <a:effectLst/>
                <a:latin typeface="Calibri" panose="020F0502020204030204" pitchFamily="34" charset="0"/>
                <a:ea typeface="cwTeXFangSong"/>
                <a:cs typeface="cwTeXFangSong"/>
              </a:rPr>
              <a:t>蒸餾過程需</a:t>
            </a:r>
            <a:r>
              <a:rPr lang="zh-TW" altLang="en-US" kern="0" dirty="0">
                <a:effectLst/>
                <a:latin typeface="Calibri" panose="020F0502020204030204" pitchFamily="34" charset="0"/>
                <a:ea typeface="cwTeXFangSong"/>
                <a:cs typeface="cwTeXFangSong"/>
              </a:rPr>
              <a:t>用</a:t>
            </a:r>
            <a:r>
              <a:rPr lang="zh-TW" altLang="zh-HK" kern="0" dirty="0">
                <a:effectLst/>
                <a:latin typeface="Calibri" panose="020F0502020204030204" pitchFamily="34" charset="0"/>
                <a:ea typeface="cwTeXFangSong"/>
                <a:cs typeface="cwTeXFangSong"/>
              </a:rPr>
              <a:t>能量，</a:t>
            </a:r>
            <a:r>
              <a:rPr lang="zh-TW" altLang="en-US" kern="0" dirty="0">
                <a:effectLst/>
                <a:latin typeface="Calibri" panose="020F0502020204030204" pitchFamily="34" charset="0"/>
                <a:ea typeface="cwTeXFangSong"/>
                <a:cs typeface="cwTeXFangSong"/>
              </a:rPr>
              <a:t>環保及節省能源支出</a:t>
            </a:r>
            <a:endParaRPr lang="en-US" altLang="zh-TW" kern="0" dirty="0">
              <a:effectLst/>
              <a:latin typeface="Calibri" panose="020F0502020204030204" pitchFamily="34" charset="0"/>
              <a:ea typeface="cwTeXFangSong"/>
              <a:cs typeface="cwTeXFangSong"/>
            </a:endParaRPr>
          </a:p>
          <a:p>
            <a:r>
              <a:rPr lang="zh-TW" altLang="zh-HK" kern="0" dirty="0">
                <a:effectLst/>
                <a:latin typeface="Calibri" panose="020F0502020204030204" pitchFamily="34" charset="0"/>
                <a:ea typeface="cwTeXFangSong"/>
                <a:cs typeface="cwTeXFangSong"/>
              </a:rPr>
              <a:t>收集的</a:t>
            </a:r>
            <a:r>
              <a:rPr lang="zh-TW" altLang="en-US" kern="0" dirty="0">
                <a:effectLst/>
                <a:latin typeface="Calibri" panose="020F0502020204030204" pitchFamily="34" charset="0"/>
                <a:ea typeface="cwTeXFangSong"/>
                <a:cs typeface="cwTeXFangSong"/>
              </a:rPr>
              <a:t>太陽能</a:t>
            </a:r>
            <a:r>
              <a:rPr lang="zh-TW" altLang="zh-HK" kern="0" dirty="0">
                <a:effectLst/>
                <a:latin typeface="Calibri" panose="020F0502020204030204" pitchFamily="34" charset="0"/>
                <a:ea typeface="cwTeXFangSong"/>
                <a:cs typeface="cwTeXFangSong"/>
              </a:rPr>
              <a:t>電力儲存在儲電池內</a:t>
            </a:r>
            <a:r>
              <a:rPr lang="zh-TW" altLang="en-US" kern="0" dirty="0">
                <a:effectLst/>
                <a:latin typeface="Calibri" panose="020F0502020204030204" pitchFamily="34" charset="0"/>
                <a:ea typeface="cwTeXFangSong"/>
                <a:cs typeface="cwTeXFangSong"/>
              </a:rPr>
              <a:t>，</a:t>
            </a:r>
            <a:r>
              <a:rPr lang="zh-TW" altLang="zh-HK" kern="0" dirty="0">
                <a:effectLst/>
                <a:latin typeface="Calibri" panose="020F0502020204030204" pitchFamily="34" charset="0"/>
                <a:ea typeface="cwTeXFangSong"/>
                <a:cs typeface="cwTeXFangSong"/>
              </a:rPr>
              <a:t>提供足夠及穩定</a:t>
            </a:r>
            <a:r>
              <a:rPr lang="zh-TW" altLang="en-US" kern="0" dirty="0">
                <a:effectLst/>
                <a:latin typeface="Calibri" panose="020F0502020204030204" pitchFamily="34" charset="0"/>
                <a:ea typeface="cwTeXFangSong"/>
                <a:cs typeface="cwTeXFangSong"/>
              </a:rPr>
              <a:t>電力給</a:t>
            </a:r>
            <a:r>
              <a:rPr lang="zh-TW" altLang="en-US" kern="0" dirty="0">
                <a:solidFill>
                  <a:srgbClr val="FF0000"/>
                </a:solidFill>
                <a:effectLst/>
                <a:latin typeface="Calibri" panose="020F0502020204030204" pitchFamily="34" charset="0"/>
                <a:ea typeface="cwTeXFangSong"/>
                <a:cs typeface="cwTeXFangSong"/>
              </a:rPr>
              <a:t>低壓</a:t>
            </a:r>
            <a:r>
              <a:rPr lang="zh-TW" altLang="zh-HK" kern="0" dirty="0">
                <a:solidFill>
                  <a:srgbClr val="FF0000"/>
                </a:solidFill>
                <a:effectLst/>
                <a:latin typeface="Calibri" panose="020F0502020204030204" pitchFamily="34" charset="0"/>
                <a:ea typeface="cwTeXFangSong"/>
                <a:cs typeface="cwTeXFangSong"/>
              </a:rPr>
              <a:t>電熱爐</a:t>
            </a:r>
            <a:r>
              <a:rPr lang="zh-TW" altLang="zh-HK" kern="0" dirty="0">
                <a:effectLst/>
                <a:latin typeface="Calibri" panose="020F0502020204030204" pitchFamily="34" charset="0"/>
                <a:ea typeface="cwTeXFangSong"/>
                <a:cs typeface="cwTeXFangSong"/>
              </a:rPr>
              <a:t>將灰水</a:t>
            </a:r>
            <a:r>
              <a:rPr lang="zh-TW" altLang="zh-HK" kern="0" dirty="0">
                <a:latin typeface="Calibri" panose="020F0502020204030204" pitchFamily="34" charset="0"/>
                <a:ea typeface="cwTeXFangSong"/>
                <a:cs typeface="cwTeXFangSong"/>
              </a:rPr>
              <a:t>加熱</a:t>
            </a:r>
            <a:endParaRPr lang="en-US" altLang="zh-TW" kern="0" dirty="0">
              <a:latin typeface="Calibri" panose="020F0502020204030204" pitchFamily="34" charset="0"/>
              <a:ea typeface="cwTeXFangSong"/>
              <a:cs typeface="cwTeXFangSong"/>
            </a:endParaRPr>
          </a:p>
          <a:p>
            <a:r>
              <a:rPr lang="zh-TW" altLang="en-US" kern="0" dirty="0">
                <a:effectLst/>
                <a:latin typeface="Calibri" panose="020F0502020204030204" pitchFamily="34" charset="0"/>
                <a:ea typeface="cwTeXFangSong"/>
                <a:cs typeface="cwTeXFangSong"/>
              </a:rPr>
              <a:t>水</a:t>
            </a:r>
            <a:r>
              <a:rPr lang="zh-TW" altLang="zh-HK" kern="0" dirty="0">
                <a:effectLst/>
                <a:latin typeface="Calibri" panose="020F0502020204030204" pitchFamily="34" charset="0"/>
                <a:ea typeface="cwTeXFangSong"/>
                <a:cs typeface="cwTeXFangSong"/>
              </a:rPr>
              <a:t>蒸汽</a:t>
            </a:r>
            <a:r>
              <a:rPr lang="zh-TW" altLang="zh-HK" kern="0" dirty="0">
                <a:latin typeface="Calibri" panose="020F0502020204030204" pitchFamily="34" charset="0"/>
                <a:ea typeface="cwTeXFangSong"/>
                <a:cs typeface="cwTeXFangSong"/>
              </a:rPr>
              <a:t>經過冷凝管變成</a:t>
            </a:r>
            <a:r>
              <a:rPr lang="zh-TW" altLang="en-US" kern="0" dirty="0">
                <a:solidFill>
                  <a:srgbClr val="FF0000"/>
                </a:solidFill>
                <a:latin typeface="Calibri" panose="020F0502020204030204" pitchFamily="34" charset="0"/>
                <a:ea typeface="cwTeXFangSong"/>
                <a:cs typeface="cwTeXFangSong"/>
              </a:rPr>
              <a:t>無</a:t>
            </a:r>
            <a:r>
              <a:rPr lang="zh-TW" altLang="zh-HK" kern="0" dirty="0">
                <a:solidFill>
                  <a:srgbClr val="FF0000"/>
                </a:solidFill>
                <a:latin typeface="Calibri" panose="020F0502020204030204" pitchFamily="34" charset="0"/>
                <a:ea typeface="cwTeXFangSong"/>
                <a:cs typeface="cwTeXFangSong"/>
              </a:rPr>
              <a:t>雜質的淨水</a:t>
            </a:r>
            <a:r>
              <a:rPr lang="zh-TW" altLang="en-US" kern="0" dirty="0">
                <a:solidFill>
                  <a:srgbClr val="FF0000"/>
                </a:solidFill>
                <a:latin typeface="Calibri" panose="020F0502020204030204" pitchFamily="34" charset="0"/>
                <a:ea typeface="cwTeXFangSong"/>
                <a:cs typeface="cwTeXFangSong"/>
              </a:rPr>
              <a:t>，</a:t>
            </a:r>
            <a:r>
              <a:rPr lang="zh-TW" altLang="en-US" kern="0" dirty="0">
                <a:latin typeface="Calibri" panose="020F0502020204030204" pitchFamily="34" charset="0"/>
                <a:ea typeface="cwTeXFangSong"/>
                <a:cs typeface="cwTeXFangSong"/>
              </a:rPr>
              <a:t>可供人飲用</a:t>
            </a:r>
            <a:endParaRPr lang="en-US" altLang="zh-TW" kern="0" dirty="0">
              <a:latin typeface="Calibri" panose="020F0502020204030204" pitchFamily="34" charset="0"/>
              <a:ea typeface="cwTeXFangSong"/>
              <a:cs typeface="cwTeXFangSong"/>
            </a:endParaRPr>
          </a:p>
          <a:p>
            <a:endParaRPr lang="zh-TW" altLang="zh-HK"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zh-HK"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indent="0">
              <a:buNone/>
            </a:pPr>
            <a:endParaRPr lang="en-US" sz="1600" dirty="0"/>
          </a:p>
        </p:txBody>
      </p:sp>
      <p:sp>
        <p:nvSpPr>
          <p:cNvPr id="4" name="投影片編號版面配置區 3">
            <a:extLst>
              <a:ext uri="{FF2B5EF4-FFF2-40B4-BE49-F238E27FC236}">
                <a16:creationId xmlns:a16="http://schemas.microsoft.com/office/drawing/2014/main" id="{F06D40C2-F6F1-243E-C2BB-80D37391BD85}"/>
              </a:ext>
            </a:extLst>
          </p:cNvPr>
          <p:cNvSpPr>
            <a:spLocks noGrp="1"/>
          </p:cNvSpPr>
          <p:nvPr>
            <p:ph type="sldNum" sz="quarter" idx="12"/>
          </p:nvPr>
        </p:nvSpPr>
        <p:spPr/>
        <p:txBody>
          <a:bodyPr/>
          <a:lstStyle/>
          <a:p>
            <a:fld id="{4E5A4922-9F8A-4B01-B34F-BEA785EAD88A}" type="slidenum">
              <a:rPr lang="en-US" smtClean="0"/>
              <a:t>10</a:t>
            </a:fld>
            <a:endParaRPr lang="en-US"/>
          </a:p>
        </p:txBody>
      </p:sp>
      <p:pic>
        <p:nvPicPr>
          <p:cNvPr id="5" name="圖片 4">
            <a:extLst>
              <a:ext uri="{FF2B5EF4-FFF2-40B4-BE49-F238E27FC236}">
                <a16:creationId xmlns:a16="http://schemas.microsoft.com/office/drawing/2014/main" id="{A3978803-B79B-6B04-BFE7-7C852D3EE3A4}"/>
              </a:ext>
            </a:extLst>
          </p:cNvPr>
          <p:cNvPicPr>
            <a:picLocks noChangeAspect="1"/>
          </p:cNvPicPr>
          <p:nvPr/>
        </p:nvPicPr>
        <p:blipFill>
          <a:blip r:embed="rId2"/>
          <a:stretch>
            <a:fillRect/>
          </a:stretch>
        </p:blipFill>
        <p:spPr>
          <a:xfrm>
            <a:off x="2393736" y="5075746"/>
            <a:ext cx="1975275" cy="1463167"/>
          </a:xfrm>
          <a:prstGeom prst="rect">
            <a:avLst/>
          </a:prstGeom>
        </p:spPr>
      </p:pic>
      <p:pic>
        <p:nvPicPr>
          <p:cNvPr id="6" name="圖片 5">
            <a:extLst>
              <a:ext uri="{FF2B5EF4-FFF2-40B4-BE49-F238E27FC236}">
                <a16:creationId xmlns:a16="http://schemas.microsoft.com/office/drawing/2014/main" id="{E34BA788-9D82-C828-B116-221C486CCA61}"/>
              </a:ext>
            </a:extLst>
          </p:cNvPr>
          <p:cNvPicPr>
            <a:picLocks noChangeAspect="1"/>
          </p:cNvPicPr>
          <p:nvPr/>
        </p:nvPicPr>
        <p:blipFill>
          <a:blip r:embed="rId3"/>
          <a:stretch>
            <a:fillRect/>
          </a:stretch>
        </p:blipFill>
        <p:spPr>
          <a:xfrm>
            <a:off x="5181666" y="4957070"/>
            <a:ext cx="2235279" cy="1648518"/>
          </a:xfrm>
          <a:prstGeom prst="rect">
            <a:avLst/>
          </a:prstGeom>
        </p:spPr>
      </p:pic>
    </p:spTree>
    <p:extLst>
      <p:ext uri="{BB962C8B-B14F-4D97-AF65-F5344CB8AC3E}">
        <p14:creationId xmlns:p14="http://schemas.microsoft.com/office/powerpoint/2010/main" val="2075445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DFD05-A32B-224E-AFAC-EF8203835660}"/>
              </a:ext>
            </a:extLst>
          </p:cNvPr>
          <p:cNvSpPr>
            <a:spLocks noGrp="1"/>
          </p:cNvSpPr>
          <p:nvPr>
            <p:ph type="title"/>
          </p:nvPr>
        </p:nvSpPr>
        <p:spPr/>
        <p:txBody>
          <a:bodyPr>
            <a:normAutofit/>
          </a:bodyPr>
          <a:lstStyle/>
          <a:p>
            <a:pPr algn="ctr"/>
            <a:r>
              <a:rPr lang="zh-TW" altLang="en-US" sz="3200" b="1" dirty="0">
                <a:solidFill>
                  <a:srgbClr val="283F19"/>
                </a:solidFill>
                <a:latin typeface="王漢宗特黑體繁" panose="02000500000000000000" pitchFamily="2" charset="-120"/>
                <a:ea typeface="王漢宗特黑體繁" panose="02000500000000000000" pitchFamily="2" charset="-120"/>
              </a:rPr>
              <a:t>探究過程</a:t>
            </a:r>
            <a:endParaRPr lang="en-US" sz="3200" b="1" dirty="0">
              <a:solidFill>
                <a:srgbClr val="283F19"/>
              </a:solidFill>
              <a:latin typeface="王漢宗特黑體繁" panose="02000500000000000000" pitchFamily="2" charset="-120"/>
              <a:ea typeface="王漢宗特黑體繁" panose="02000500000000000000" pitchFamily="2" charset="-120"/>
            </a:endParaRPr>
          </a:p>
        </p:txBody>
      </p:sp>
      <p:sp>
        <p:nvSpPr>
          <p:cNvPr id="3" name="Content Placeholder 2">
            <a:extLst>
              <a:ext uri="{FF2B5EF4-FFF2-40B4-BE49-F238E27FC236}">
                <a16:creationId xmlns:a16="http://schemas.microsoft.com/office/drawing/2014/main" id="{43343793-2B99-4446-B7FF-F0AFFB326571}"/>
              </a:ext>
            </a:extLst>
          </p:cNvPr>
          <p:cNvSpPr>
            <a:spLocks noGrp="1"/>
          </p:cNvSpPr>
          <p:nvPr>
            <p:ph idx="1"/>
          </p:nvPr>
        </p:nvSpPr>
        <p:spPr/>
        <p:txBody>
          <a:bodyPr>
            <a:normAutofit/>
          </a:bodyPr>
          <a:lstStyle/>
          <a:p>
            <a:endParaRPr lang="en-US" altLang="zh-TW" sz="2000" dirty="0">
              <a:latin typeface="+mn-ea"/>
            </a:endParaRPr>
          </a:p>
          <a:p>
            <a:pPr marL="0" indent="0">
              <a:buNone/>
            </a:pPr>
            <a:endParaRPr lang="en-US" altLang="zh-TW" sz="1800" kern="0" dirty="0">
              <a:effectLst/>
              <a:ea typeface="cwTeXFangSong"/>
              <a:cs typeface="cwTeXFangSong"/>
            </a:endParaRPr>
          </a:p>
          <a:p>
            <a:pPr marL="0" indent="0">
              <a:buNone/>
            </a:pPr>
            <a:endParaRPr lang="en-US" sz="1600" dirty="0"/>
          </a:p>
        </p:txBody>
      </p:sp>
      <p:graphicFrame>
        <p:nvGraphicFramePr>
          <p:cNvPr id="4" name="表格 4">
            <a:extLst>
              <a:ext uri="{FF2B5EF4-FFF2-40B4-BE49-F238E27FC236}">
                <a16:creationId xmlns:a16="http://schemas.microsoft.com/office/drawing/2014/main" id="{804B926F-4D04-796B-E618-8F4091D784D8}"/>
              </a:ext>
            </a:extLst>
          </p:cNvPr>
          <p:cNvGraphicFramePr>
            <a:graphicFrameLocks noGrp="1"/>
          </p:cNvGraphicFramePr>
          <p:nvPr>
            <p:extLst>
              <p:ext uri="{D42A27DB-BD31-4B8C-83A1-F6EECF244321}">
                <p14:modId xmlns:p14="http://schemas.microsoft.com/office/powerpoint/2010/main" val="4123643599"/>
              </p:ext>
            </p:extLst>
          </p:nvPr>
        </p:nvGraphicFramePr>
        <p:xfrm>
          <a:off x="1030404" y="1734161"/>
          <a:ext cx="7345680" cy="3605812"/>
        </p:xfrm>
        <a:graphic>
          <a:graphicData uri="http://schemas.openxmlformats.org/drawingml/2006/table">
            <a:tbl>
              <a:tblPr firstRow="1" bandRow="1">
                <a:tableStyleId>{5C22544A-7EE6-4342-B048-85BDC9FD1C3A}</a:tableStyleId>
              </a:tblPr>
              <a:tblGrid>
                <a:gridCol w="3672840">
                  <a:extLst>
                    <a:ext uri="{9D8B030D-6E8A-4147-A177-3AD203B41FA5}">
                      <a16:colId xmlns:a16="http://schemas.microsoft.com/office/drawing/2014/main" val="3743576044"/>
                    </a:ext>
                  </a:extLst>
                </a:gridCol>
                <a:gridCol w="3672840">
                  <a:extLst>
                    <a:ext uri="{9D8B030D-6E8A-4147-A177-3AD203B41FA5}">
                      <a16:colId xmlns:a16="http://schemas.microsoft.com/office/drawing/2014/main" val="1993309404"/>
                    </a:ext>
                  </a:extLst>
                </a:gridCol>
              </a:tblGrid>
              <a:tr h="3983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800" b="1" kern="0" dirty="0">
                          <a:solidFill>
                            <a:schemeClr val="lt1"/>
                          </a:solidFill>
                          <a:effectLst/>
                          <a:latin typeface="王漢宗特黑體繁" panose="02000500000000000000" pitchFamily="2" charset="-120"/>
                          <a:ea typeface="王漢宗特黑體繁" panose="02000500000000000000" pitchFamily="2" charset="-120"/>
                        </a:rPr>
                        <a:t>考慮因素</a:t>
                      </a:r>
                      <a:endParaRPr lang="zh-HK" altLang="en-US" sz="2800" b="1" kern="0" dirty="0">
                        <a:solidFill>
                          <a:schemeClr val="lt1"/>
                        </a:solidFill>
                        <a:effectLst/>
                        <a:latin typeface="王漢宗特黑體繁" panose="02000500000000000000" pitchFamily="2" charset="-120"/>
                        <a:ea typeface="王漢宗特黑體繁" panose="02000500000000000000" pitchFamily="2" charset="-12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zh-HK" sz="2800" b="1" kern="0" dirty="0">
                          <a:effectLst/>
                          <a:latin typeface="Calibri" panose="020F0502020204030204" pitchFamily="34" charset="0"/>
                          <a:ea typeface="cwTeXFangSong"/>
                          <a:cs typeface="cwTeXFangSong"/>
                        </a:rPr>
                        <a:t>測試</a:t>
                      </a:r>
                      <a:r>
                        <a:rPr lang="zh-TW" altLang="en-US" sz="2800" b="1" kern="0" dirty="0">
                          <a:effectLst/>
                          <a:latin typeface="Calibri" panose="020F0502020204030204" pitchFamily="34" charset="0"/>
                          <a:ea typeface="cwTeXFangSong"/>
                          <a:cs typeface="cwTeXFangSong"/>
                        </a:rPr>
                        <a:t>部份</a:t>
                      </a:r>
                      <a:endParaRPr lang="zh-TW" altLang="zh-HK" sz="2800" kern="100" dirty="0">
                        <a:effectLst/>
                        <a:latin typeface="Calibri" panose="020F0502020204030204" pitchFamily="34" charset="0"/>
                        <a:ea typeface="+mn-ea"/>
                        <a:cs typeface="Times New Roman" panose="02020603050405020304" pitchFamily="18" charset="0"/>
                      </a:endParaRPr>
                    </a:p>
                  </a:txBody>
                  <a:tcPr/>
                </a:tc>
                <a:extLst>
                  <a:ext uri="{0D108BD9-81ED-4DB2-BD59-A6C34878D82A}">
                    <a16:rowId xmlns:a16="http://schemas.microsoft.com/office/drawing/2014/main" val="44576594"/>
                  </a:ext>
                </a:extLst>
              </a:tr>
              <a:tr h="3087652">
                <a:tc>
                  <a:txBody>
                    <a:bodyPr/>
                    <a:lstStyle/>
                    <a:p>
                      <a:pPr marL="514350" indent="-514350">
                        <a:buFont typeface="+mj-lt"/>
                        <a:buAutoNum type="arabicPeriod"/>
                      </a:pPr>
                      <a:r>
                        <a:rPr lang="zh-TW" altLang="zh-HK" sz="2800" kern="0" dirty="0">
                          <a:effectLst/>
                          <a:latin typeface="cwTeXFangSong"/>
                          <a:ea typeface="cwTeXFangSong"/>
                          <a:cs typeface="cwTeXFangSong"/>
                        </a:rPr>
                        <a:t>體積</a:t>
                      </a:r>
                      <a:r>
                        <a:rPr lang="zh-TW" altLang="en-US" sz="2800" kern="0" dirty="0">
                          <a:effectLst/>
                          <a:latin typeface="cwTeXFangSong"/>
                          <a:ea typeface="cwTeXFangSong"/>
                          <a:cs typeface="cwTeXFangSong"/>
                        </a:rPr>
                        <a:t>能放在家中</a:t>
                      </a:r>
                      <a:endParaRPr lang="en-US" altLang="zh-TW" sz="2800" kern="0" dirty="0">
                        <a:effectLst/>
                        <a:latin typeface="cwTeXFangSong"/>
                        <a:ea typeface="cwTeXFangSong"/>
                        <a:cs typeface="cwTeXFangSong"/>
                      </a:endParaRPr>
                    </a:p>
                    <a:p>
                      <a:pPr marL="514350" indent="-514350">
                        <a:buFont typeface="+mj-lt"/>
                        <a:buAutoNum type="arabicPeriod"/>
                      </a:pPr>
                      <a:r>
                        <a:rPr lang="zh-TW" altLang="en-US" sz="2800" kern="0" dirty="0">
                          <a:effectLst/>
                          <a:latin typeface="cwTeXFangSong"/>
                          <a:ea typeface="cwTeXFangSong"/>
                          <a:cs typeface="cwTeXFangSong"/>
                        </a:rPr>
                        <a:t>穩定</a:t>
                      </a:r>
                      <a:r>
                        <a:rPr lang="zh-TW" altLang="zh-HK" sz="2800" kern="0" dirty="0">
                          <a:effectLst/>
                          <a:latin typeface="cwTeXFangSong"/>
                          <a:ea typeface="cwTeXFangSong"/>
                          <a:cs typeface="cwTeXFangSong"/>
                        </a:rPr>
                        <a:t>電</a:t>
                      </a:r>
                      <a:r>
                        <a:rPr lang="zh-TW" altLang="en-US" sz="2800" kern="0" dirty="0">
                          <a:effectLst/>
                          <a:latin typeface="cwTeXFangSong"/>
                          <a:ea typeface="cwTeXFangSong"/>
                          <a:cs typeface="cwTeXFangSong"/>
                        </a:rPr>
                        <a:t>力</a:t>
                      </a:r>
                      <a:endParaRPr lang="en-US" altLang="zh-TW" sz="2400" kern="0" dirty="0">
                        <a:latin typeface="cwTeXFangSong"/>
                        <a:ea typeface="cwTeXFangSong"/>
                        <a:cs typeface="cwTeXFangSong"/>
                      </a:endParaRPr>
                    </a:p>
                    <a:p>
                      <a:pPr marL="514350" indent="-514350">
                        <a:buFont typeface="+mj-lt"/>
                        <a:buAutoNum type="arabicPeriod"/>
                      </a:pPr>
                      <a:r>
                        <a:rPr lang="zh-TW" altLang="en-US" sz="2800" kern="0" dirty="0">
                          <a:effectLst/>
                          <a:latin typeface="cwTeXFangSong"/>
                          <a:ea typeface="cwTeXFangSong"/>
                          <a:cs typeface="cwTeXFangSong"/>
                        </a:rPr>
                        <a:t>家居安全</a:t>
                      </a:r>
                      <a:endParaRPr lang="en-US" altLang="zh-TW" sz="2800" kern="0" dirty="0">
                        <a:effectLst/>
                        <a:latin typeface="cwTeXFangSong"/>
                        <a:ea typeface="cwTeXFangSong"/>
                        <a:cs typeface="cwTeXFangSong"/>
                      </a:endParaRPr>
                    </a:p>
                    <a:p>
                      <a:pPr marL="514350" indent="-514350">
                        <a:buFont typeface="+mj-lt"/>
                        <a:buAutoNum type="arabicPeriod"/>
                      </a:pPr>
                      <a:r>
                        <a:rPr lang="zh-TW" altLang="en-US" sz="2800" kern="0" dirty="0">
                          <a:effectLst/>
                          <a:latin typeface="cwTeXFangSong"/>
                          <a:ea typeface="cwTeXFangSong"/>
                          <a:cs typeface="cwTeXFangSong"/>
                        </a:rPr>
                        <a:t>節約能源</a:t>
                      </a:r>
                      <a:endParaRPr lang="en-US" altLang="zh-TW" sz="2800" kern="0" dirty="0">
                        <a:effectLst/>
                        <a:latin typeface="cwTeXFangSong"/>
                        <a:ea typeface="cwTeXFangSong"/>
                        <a:cs typeface="cwTeXFangSong"/>
                      </a:endParaRPr>
                    </a:p>
                    <a:p>
                      <a:pPr marL="514350" indent="-514350">
                        <a:buFont typeface="+mj-lt"/>
                        <a:buAutoNum type="arabicPeriod"/>
                      </a:pPr>
                      <a:r>
                        <a:rPr lang="zh-TW" altLang="en-US" sz="2800" kern="0" dirty="0">
                          <a:effectLst/>
                          <a:latin typeface="cwTeXFangSong"/>
                          <a:ea typeface="cwTeXFangSong"/>
                          <a:cs typeface="cwTeXFangSong"/>
                        </a:rPr>
                        <a:t>節省用水</a:t>
                      </a:r>
                      <a:endParaRPr lang="en-US" altLang="zh-TW" sz="2800" kern="0" dirty="0">
                        <a:effectLst/>
                        <a:latin typeface="cwTeXFangSong"/>
                        <a:ea typeface="cwTeXFangSong"/>
                        <a:cs typeface="cwTeXFangSong"/>
                      </a:endParaRPr>
                    </a:p>
                    <a:p>
                      <a:endParaRPr lang="zh-HK" altLang="en-US" sz="2800" dirty="0"/>
                    </a:p>
                  </a:txBody>
                  <a:tcPr/>
                </a:tc>
                <a:tc>
                  <a:txBody>
                    <a:bodyPr/>
                    <a:lstStyle/>
                    <a:p>
                      <a:pPr marL="514350" indent="-514350">
                        <a:buFont typeface="+mj-lt"/>
                        <a:buAutoNum type="arabicPeriod"/>
                      </a:pPr>
                      <a:r>
                        <a:rPr lang="zh-TW" altLang="zh-HK" sz="2800" kern="0" dirty="0">
                          <a:effectLst/>
                          <a:ea typeface="cwTeXFangSong"/>
                          <a:cs typeface="cwTeXFangSong"/>
                        </a:rPr>
                        <a:t>太陽能板</a:t>
                      </a:r>
                      <a:r>
                        <a:rPr lang="zh-TW" altLang="en-US" sz="2800" kern="0" dirty="0">
                          <a:effectLst/>
                          <a:ea typeface="cwTeXFangSong"/>
                          <a:cs typeface="cwTeXFangSong"/>
                        </a:rPr>
                        <a:t>將</a:t>
                      </a:r>
                      <a:r>
                        <a:rPr lang="zh-TW" altLang="zh-HK" sz="2800" kern="0" dirty="0">
                          <a:effectLst/>
                          <a:ea typeface="cwTeXFangSong"/>
                          <a:cs typeface="cwTeXFangSong"/>
                        </a:rPr>
                        <a:t>儲電池充滿</a:t>
                      </a:r>
                      <a:r>
                        <a:rPr lang="zh-TW" altLang="en-US" sz="2800" kern="0" dirty="0">
                          <a:effectLst/>
                          <a:ea typeface="cwTeXFangSong"/>
                          <a:cs typeface="cwTeXFangSong"/>
                        </a:rPr>
                        <a:t>的時間</a:t>
                      </a:r>
                      <a:endParaRPr lang="en-US" altLang="zh-TW" sz="2800" kern="0" dirty="0">
                        <a:effectLst/>
                        <a:ea typeface="cwTeXFangSong"/>
                        <a:cs typeface="cwTeXFangSong"/>
                      </a:endParaRPr>
                    </a:p>
                    <a:p>
                      <a:pPr marL="514350" indent="-514350">
                        <a:buFont typeface="+mj-lt"/>
                        <a:buAutoNum type="arabicPeriod"/>
                      </a:pPr>
                      <a:r>
                        <a:rPr lang="zh-TW" altLang="zh-HK" sz="2800" kern="0" dirty="0">
                          <a:effectLst/>
                          <a:ea typeface="cwTeXFangSong"/>
                          <a:cs typeface="cwTeXFangSong"/>
                        </a:rPr>
                        <a:t>儲電池</a:t>
                      </a:r>
                      <a:r>
                        <a:rPr lang="zh-TW" altLang="en-US" sz="2800" kern="0" dirty="0">
                          <a:effectLst/>
                          <a:ea typeface="cwTeXFangSong"/>
                          <a:cs typeface="cwTeXFangSong"/>
                        </a:rPr>
                        <a:t>供</a:t>
                      </a:r>
                      <a:r>
                        <a:rPr lang="zh-TW" altLang="zh-HK" sz="2800" kern="0" dirty="0">
                          <a:effectLst/>
                          <a:ea typeface="cwTeXFangSong"/>
                          <a:cs typeface="cwTeXFangSong"/>
                        </a:rPr>
                        <a:t>電熱爐</a:t>
                      </a:r>
                      <a:r>
                        <a:rPr lang="zh-TW" altLang="en-US" sz="2800" kern="0" dirty="0">
                          <a:effectLst/>
                          <a:ea typeface="cwTeXFangSong"/>
                          <a:cs typeface="cwTeXFangSong"/>
                        </a:rPr>
                        <a:t>提升污</a:t>
                      </a:r>
                      <a:r>
                        <a:rPr lang="zh-TW" altLang="zh-HK" sz="2800" kern="0" dirty="0">
                          <a:effectLst/>
                          <a:ea typeface="cwTeXFangSong"/>
                          <a:cs typeface="cwTeXFangSong"/>
                        </a:rPr>
                        <a:t>水</a:t>
                      </a:r>
                      <a:r>
                        <a:rPr lang="zh-TW" altLang="en-US" sz="2800" kern="0" dirty="0">
                          <a:effectLst/>
                          <a:ea typeface="cwTeXFangSong"/>
                          <a:cs typeface="cwTeXFangSong"/>
                        </a:rPr>
                        <a:t>的溫度</a:t>
                      </a:r>
                      <a:endParaRPr lang="en-US" altLang="zh-TW" sz="2800" kern="0" dirty="0">
                        <a:effectLst/>
                        <a:ea typeface="cwTeXFangSong"/>
                        <a:cs typeface="cwTeXFangSong"/>
                      </a:endParaRPr>
                    </a:p>
                    <a:p>
                      <a:pPr marL="514350" indent="-514350">
                        <a:buFont typeface="+mj-lt"/>
                        <a:buAutoNum type="arabicPeriod"/>
                      </a:pPr>
                      <a:r>
                        <a:rPr lang="zh-TW" altLang="zh-HK" sz="2800" kern="0" dirty="0">
                          <a:effectLst/>
                          <a:ea typeface="cwTeXFangSong"/>
                          <a:cs typeface="cwTeXFangSong"/>
                        </a:rPr>
                        <a:t>蒸餾</a:t>
                      </a:r>
                      <a:r>
                        <a:rPr lang="zh-TW" altLang="en-US" sz="2800" kern="0" dirty="0">
                          <a:effectLst/>
                          <a:ea typeface="cwTeXFangSong"/>
                          <a:cs typeface="cwTeXFangSong"/>
                        </a:rPr>
                        <a:t>作用將污</a:t>
                      </a:r>
                      <a:r>
                        <a:rPr lang="zh-TW" altLang="zh-HK" sz="2800" kern="0" dirty="0">
                          <a:effectLst/>
                          <a:ea typeface="cwTeXFangSong"/>
                          <a:cs typeface="cwTeXFangSong"/>
                        </a:rPr>
                        <a:t>水</a:t>
                      </a:r>
                      <a:r>
                        <a:rPr lang="zh-TW" altLang="en-US" sz="2800" kern="0" dirty="0">
                          <a:effectLst/>
                          <a:ea typeface="cwTeXFangSong"/>
                          <a:cs typeface="cwTeXFangSong"/>
                        </a:rPr>
                        <a:t>轉化為淨水可供飲用</a:t>
                      </a:r>
                      <a:endParaRPr lang="en-US" altLang="zh-TW" sz="2800" kern="0" dirty="0">
                        <a:effectLst/>
                        <a:ea typeface="cwTeXFangSong"/>
                        <a:cs typeface="cwTeXFangSong"/>
                      </a:endParaRPr>
                    </a:p>
                  </a:txBody>
                  <a:tcPr/>
                </a:tc>
                <a:extLst>
                  <a:ext uri="{0D108BD9-81ED-4DB2-BD59-A6C34878D82A}">
                    <a16:rowId xmlns:a16="http://schemas.microsoft.com/office/drawing/2014/main" val="3429762320"/>
                  </a:ext>
                </a:extLst>
              </a:tr>
            </a:tbl>
          </a:graphicData>
        </a:graphic>
      </p:graphicFrame>
      <p:sp>
        <p:nvSpPr>
          <p:cNvPr id="5" name="投影片編號版面配置區 4">
            <a:extLst>
              <a:ext uri="{FF2B5EF4-FFF2-40B4-BE49-F238E27FC236}">
                <a16:creationId xmlns:a16="http://schemas.microsoft.com/office/drawing/2014/main" id="{74954F42-790A-E00B-19C4-C9A847074961}"/>
              </a:ext>
            </a:extLst>
          </p:cNvPr>
          <p:cNvSpPr>
            <a:spLocks noGrp="1"/>
          </p:cNvSpPr>
          <p:nvPr>
            <p:ph type="sldNum" sz="quarter" idx="12"/>
          </p:nvPr>
        </p:nvSpPr>
        <p:spPr/>
        <p:txBody>
          <a:bodyPr/>
          <a:lstStyle/>
          <a:p>
            <a:fld id="{4E5A4922-9F8A-4B01-B34F-BEA785EAD88A}" type="slidenum">
              <a:rPr lang="en-US" smtClean="0"/>
              <a:t>11</a:t>
            </a:fld>
            <a:endParaRPr lang="en-US"/>
          </a:p>
        </p:txBody>
      </p:sp>
    </p:spTree>
    <p:extLst>
      <p:ext uri="{BB962C8B-B14F-4D97-AF65-F5344CB8AC3E}">
        <p14:creationId xmlns:p14="http://schemas.microsoft.com/office/powerpoint/2010/main" val="3009512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DFD05-A32B-224E-AFAC-EF8203835660}"/>
              </a:ext>
            </a:extLst>
          </p:cNvPr>
          <p:cNvSpPr>
            <a:spLocks noGrp="1"/>
          </p:cNvSpPr>
          <p:nvPr>
            <p:ph type="title"/>
          </p:nvPr>
        </p:nvSpPr>
        <p:spPr/>
        <p:txBody>
          <a:bodyPr>
            <a:normAutofit/>
          </a:bodyPr>
          <a:lstStyle/>
          <a:p>
            <a:pPr algn="ctr"/>
            <a:r>
              <a:rPr lang="zh-TW" altLang="en-US" sz="3200" b="1" dirty="0">
                <a:solidFill>
                  <a:srgbClr val="283F19"/>
                </a:solidFill>
                <a:latin typeface="王漢宗特黑體繁" panose="02000500000000000000" pitchFamily="2" charset="-120"/>
                <a:ea typeface="王漢宗特黑體繁" panose="02000500000000000000" pitchFamily="2" charset="-120"/>
              </a:rPr>
              <a:t>器材及材料</a:t>
            </a:r>
            <a:endParaRPr lang="en-US" sz="3200" b="1" dirty="0">
              <a:solidFill>
                <a:srgbClr val="283F19"/>
              </a:solidFill>
              <a:latin typeface="王漢宗特黑體繁" panose="02000500000000000000" pitchFamily="2" charset="-120"/>
              <a:ea typeface="王漢宗特黑體繁" panose="02000500000000000000" pitchFamily="2" charset="-120"/>
            </a:endParaRPr>
          </a:p>
        </p:txBody>
      </p:sp>
      <p:sp>
        <p:nvSpPr>
          <p:cNvPr id="3" name="Content Placeholder 2">
            <a:extLst>
              <a:ext uri="{FF2B5EF4-FFF2-40B4-BE49-F238E27FC236}">
                <a16:creationId xmlns:a16="http://schemas.microsoft.com/office/drawing/2014/main" id="{43343793-2B99-4446-B7FF-F0AFFB326571}"/>
              </a:ext>
            </a:extLst>
          </p:cNvPr>
          <p:cNvSpPr>
            <a:spLocks noGrp="1"/>
          </p:cNvSpPr>
          <p:nvPr>
            <p:ph idx="1"/>
          </p:nvPr>
        </p:nvSpPr>
        <p:spPr>
          <a:xfrm>
            <a:off x="1249680" y="1825625"/>
            <a:ext cx="7265670" cy="4351338"/>
          </a:xfrm>
        </p:spPr>
        <p:txBody>
          <a:bodyPr>
            <a:normAutofit lnSpcReduction="10000"/>
          </a:bodyPr>
          <a:lstStyle/>
          <a:p>
            <a:pPr marL="342900" lvl="0" indent="-342900">
              <a:buFont typeface="+mj-lt"/>
              <a:buAutoNum type="arabicPeriod"/>
            </a:pPr>
            <a:r>
              <a:rPr lang="en-US" altLang="zh-HK" kern="0" dirty="0">
                <a:effectLst/>
                <a:latin typeface="cwTeXFangSong"/>
                <a:ea typeface="新細明體" panose="02020500000000000000" pitchFamily="18" charset="-120"/>
                <a:cs typeface="cwTeXFangSong"/>
              </a:rPr>
              <a:t>50W </a:t>
            </a:r>
            <a:r>
              <a:rPr lang="zh-TW" altLang="zh-HK" kern="0" dirty="0">
                <a:effectLst/>
                <a:latin typeface="Calibri" panose="020F0502020204030204" pitchFamily="34" charset="0"/>
                <a:ea typeface="cwTeXFangSong"/>
                <a:cs typeface="cwTeXFangSong"/>
              </a:rPr>
              <a:t>太陽能光電板及控制器  </a:t>
            </a:r>
            <a:endParaRPr lang="zh-TW" altLang="zh-HK"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mj-lt"/>
              <a:buAutoNum type="arabicPeriod"/>
            </a:pPr>
            <a:r>
              <a:rPr lang="en-US" altLang="zh-HK" kern="0" dirty="0">
                <a:effectLst/>
                <a:latin typeface="cwTeXFangSong"/>
                <a:ea typeface="新細明體" panose="02020500000000000000" pitchFamily="18" charset="-120"/>
                <a:cs typeface="cwTeXFangSong"/>
              </a:rPr>
              <a:t>20AH </a:t>
            </a:r>
            <a:r>
              <a:rPr lang="zh-TW" altLang="zh-HK" kern="0" dirty="0">
                <a:effectLst/>
                <a:latin typeface="Calibri" panose="020F0502020204030204" pitchFamily="34" charset="0"/>
                <a:ea typeface="cwTeXFangSong"/>
                <a:cs typeface="cwTeXFangSong"/>
              </a:rPr>
              <a:t>太陽能儲電池</a:t>
            </a:r>
            <a:endParaRPr lang="zh-TW" altLang="zh-HK"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mj-lt"/>
              <a:buAutoNum type="arabicPeriod"/>
            </a:pPr>
            <a:r>
              <a:rPr lang="en-US" altLang="zh-HK" kern="0" dirty="0">
                <a:effectLst/>
                <a:latin typeface="cwTeXFangSong"/>
                <a:ea typeface="新細明體" panose="02020500000000000000" pitchFamily="18" charset="-120"/>
                <a:cs typeface="cwTeXFangSong"/>
              </a:rPr>
              <a:t>12V </a:t>
            </a:r>
            <a:r>
              <a:rPr lang="zh-TW" altLang="zh-HK" kern="0" dirty="0">
                <a:effectLst/>
                <a:latin typeface="Calibri" panose="020F0502020204030204" pitchFamily="34" charset="0"/>
                <a:ea typeface="cwTeXFangSong"/>
                <a:cs typeface="cwTeXFangSong"/>
              </a:rPr>
              <a:t>直流電熱爐</a:t>
            </a:r>
            <a:endParaRPr lang="zh-TW" altLang="zh-HK"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mj-lt"/>
              <a:buAutoNum type="arabicPeriod"/>
            </a:pPr>
            <a:r>
              <a:rPr lang="en-US" altLang="zh-HK" kern="0" dirty="0">
                <a:effectLst/>
                <a:latin typeface="NotoSans-Regular"/>
                <a:ea typeface="新細明體" panose="02020500000000000000" pitchFamily="18" charset="-120"/>
                <a:cs typeface="NotoSans-Regular"/>
              </a:rPr>
              <a:t>250</a:t>
            </a:r>
            <a:r>
              <a:rPr lang="zh-TW" altLang="zh-HK" kern="0" dirty="0">
                <a:effectLst/>
                <a:latin typeface="Calibri" panose="020F0502020204030204" pitchFamily="34" charset="0"/>
                <a:ea typeface="cwTeXFangSong"/>
                <a:cs typeface="cwTeXFangSong"/>
              </a:rPr>
              <a:t>毫升的蒸餾圓底燒瓶</a:t>
            </a:r>
            <a:endParaRPr lang="zh-TW" altLang="zh-HK"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mj-lt"/>
              <a:buAutoNum type="arabicPeriod"/>
            </a:pPr>
            <a:r>
              <a:rPr lang="zh-TW" altLang="zh-HK" kern="0" dirty="0">
                <a:effectLst/>
                <a:latin typeface="Calibri" panose="020F0502020204030204" pitchFamily="34" charset="0"/>
                <a:ea typeface="cwTeXFangSong"/>
                <a:cs typeface="cwTeXFangSong"/>
              </a:rPr>
              <a:t>蒸餾裝置</a:t>
            </a:r>
            <a:r>
              <a:rPr lang="zh-TW" altLang="zh-HK" kern="0" dirty="0">
                <a:effectLst/>
                <a:latin typeface="Calibri" panose="020F0502020204030204" pitchFamily="34" charset="0"/>
                <a:ea typeface="華康細圓體(P)" panose="020F0300000000000000" pitchFamily="34" charset="-120"/>
                <a:cs typeface="cwTeXFangSong"/>
              </a:rPr>
              <a:t>、</a:t>
            </a:r>
            <a:r>
              <a:rPr lang="zh-TW" altLang="zh-HK" kern="0" dirty="0">
                <a:effectLst/>
                <a:latin typeface="Calibri" panose="020F0502020204030204" pitchFamily="34" charset="0"/>
                <a:ea typeface="cwTeXFangSong"/>
                <a:cs typeface="cwTeXFangSong"/>
              </a:rPr>
              <a:t>冷凝管及座</a:t>
            </a:r>
            <a:endParaRPr lang="zh-TW" altLang="zh-HK"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mj-lt"/>
              <a:buAutoNum type="arabicPeriod"/>
            </a:pPr>
            <a:r>
              <a:rPr lang="en-US" altLang="zh-HK" kern="0" dirty="0">
                <a:effectLst/>
                <a:latin typeface="cwTeXFangSong"/>
                <a:ea typeface="新細明體" panose="02020500000000000000" pitchFamily="18" charset="-120"/>
                <a:cs typeface="cwTeXFangSong"/>
              </a:rPr>
              <a:t>250 </a:t>
            </a:r>
            <a:r>
              <a:rPr lang="zh-TW" altLang="zh-HK" kern="0" dirty="0">
                <a:effectLst/>
                <a:latin typeface="Calibri" panose="020F0502020204030204" pitchFamily="34" charset="0"/>
                <a:ea typeface="cwTeXFangSong"/>
                <a:cs typeface="cwTeXFangSong"/>
              </a:rPr>
              <a:t>毫升量杯兩個</a:t>
            </a:r>
            <a:endParaRPr lang="zh-TW" altLang="zh-HK"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mj-lt"/>
              <a:buAutoNum type="arabicPeriod"/>
            </a:pPr>
            <a:r>
              <a:rPr lang="en-US" altLang="zh-HK" kern="0" dirty="0">
                <a:effectLst/>
                <a:latin typeface="cwTeXFangSong"/>
                <a:ea typeface="新細明體" panose="02020500000000000000" pitchFamily="18" charset="-120"/>
                <a:cs typeface="cwTeXFangSong"/>
              </a:rPr>
              <a:t>1</a:t>
            </a:r>
            <a:r>
              <a:rPr lang="zh-TW" altLang="zh-HK" kern="0" dirty="0">
                <a:effectLst/>
                <a:latin typeface="Calibri" panose="020F0502020204030204" pitchFamily="34" charset="0"/>
                <a:ea typeface="cwTeXFangSong"/>
                <a:cs typeface="cwTeXFangSong"/>
              </a:rPr>
              <a:t>公升 及 </a:t>
            </a:r>
            <a:r>
              <a:rPr lang="en-US" altLang="zh-HK" kern="0" dirty="0">
                <a:effectLst/>
                <a:latin typeface="Calibri" panose="020F0502020204030204" pitchFamily="34" charset="0"/>
                <a:ea typeface="cwTeXFangSong"/>
                <a:cs typeface="cwTeXFangSong"/>
              </a:rPr>
              <a:t>2 </a:t>
            </a:r>
            <a:r>
              <a:rPr lang="zh-TW" altLang="zh-HK" kern="0" dirty="0">
                <a:effectLst/>
                <a:latin typeface="Calibri" panose="020F0502020204030204" pitchFamily="34" charset="0"/>
                <a:ea typeface="cwTeXFangSong"/>
                <a:cs typeface="cwTeXFangSong"/>
              </a:rPr>
              <a:t>公升水盆</a:t>
            </a:r>
            <a:endParaRPr lang="zh-TW" altLang="zh-HK"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mj-lt"/>
              <a:buAutoNum type="arabicPeriod"/>
            </a:pPr>
            <a:r>
              <a:rPr lang="zh-TW" altLang="zh-HK" kern="0" dirty="0">
                <a:effectLst/>
                <a:latin typeface="Calibri" panose="020F0502020204030204" pitchFamily="34" charset="0"/>
                <a:ea typeface="cwTeXFangSong"/>
                <a:cs typeface="cwTeXFangSong"/>
              </a:rPr>
              <a:t>水質驗測筆 </a:t>
            </a:r>
            <a:r>
              <a:rPr lang="en-US" altLang="zh-HK" kern="0" dirty="0">
                <a:effectLst/>
                <a:latin typeface="Calibri" panose="020F0502020204030204" pitchFamily="34" charset="0"/>
                <a:ea typeface="cwTeXFangSong"/>
                <a:cs typeface="cwTeXFangSong"/>
              </a:rPr>
              <a:t>(COD, TDS /PPM)</a:t>
            </a:r>
            <a:endParaRPr lang="zh-TW" altLang="zh-HK"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mj-lt"/>
              <a:buAutoNum type="arabicPeriod"/>
            </a:pPr>
            <a:r>
              <a:rPr lang="zh-TW" altLang="zh-HK" kern="0" dirty="0">
                <a:effectLst/>
                <a:latin typeface="Calibri" panose="020F0502020204030204" pitchFamily="34" charset="0"/>
                <a:ea typeface="cwTeXFangSong"/>
                <a:cs typeface="cwTeXFangSong"/>
              </a:rPr>
              <a:t>紅外線烹飪溫度計及溫度計</a:t>
            </a:r>
            <a:endParaRPr lang="zh-TW" altLang="zh-HK"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A1DA613A-579F-E110-D2B3-F52EDEF736D8}"/>
              </a:ext>
            </a:extLst>
          </p:cNvPr>
          <p:cNvSpPr>
            <a:spLocks noGrp="1"/>
          </p:cNvSpPr>
          <p:nvPr>
            <p:ph type="sldNum" sz="quarter" idx="12"/>
          </p:nvPr>
        </p:nvSpPr>
        <p:spPr/>
        <p:txBody>
          <a:bodyPr/>
          <a:lstStyle/>
          <a:p>
            <a:fld id="{4E5A4922-9F8A-4B01-B34F-BEA785EAD88A}" type="slidenum">
              <a:rPr lang="en-US" smtClean="0"/>
              <a:t>12</a:t>
            </a:fld>
            <a:endParaRPr lang="en-US"/>
          </a:p>
        </p:txBody>
      </p:sp>
    </p:spTree>
    <p:extLst>
      <p:ext uri="{BB962C8B-B14F-4D97-AF65-F5344CB8AC3E}">
        <p14:creationId xmlns:p14="http://schemas.microsoft.com/office/powerpoint/2010/main" val="1595729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0C3CBD-E214-E59B-1E3F-512E3C5ED9C9}"/>
              </a:ext>
            </a:extLst>
          </p:cNvPr>
          <p:cNvSpPr>
            <a:spLocks noGrp="1"/>
          </p:cNvSpPr>
          <p:nvPr>
            <p:ph type="title"/>
          </p:nvPr>
        </p:nvSpPr>
        <p:spPr>
          <a:xfrm>
            <a:off x="628650" y="365127"/>
            <a:ext cx="7886700" cy="919822"/>
          </a:xfrm>
        </p:spPr>
        <p:txBody>
          <a:bodyPr>
            <a:normAutofit/>
          </a:bodyPr>
          <a:lstStyle/>
          <a:p>
            <a:pPr algn="ctr"/>
            <a:r>
              <a:rPr lang="zh-TW" altLang="en-US" sz="3200" b="1" kern="0" dirty="0">
                <a:effectLst/>
                <a:latin typeface="Calibri" panose="020F0502020204030204" pitchFamily="34" charset="0"/>
                <a:ea typeface="cwTeXFangSong"/>
                <a:cs typeface="cwTeXFangSong"/>
              </a:rPr>
              <a:t>太陽能</a:t>
            </a:r>
            <a:r>
              <a:rPr lang="zh-TW" altLang="zh-HK" sz="3200" b="1" kern="0" dirty="0">
                <a:effectLst/>
                <a:latin typeface="Calibri" panose="020F0502020204030204" pitchFamily="34" charset="0"/>
                <a:ea typeface="cwTeXFangSong"/>
                <a:cs typeface="cwTeXFangSong"/>
              </a:rPr>
              <a:t>家居污水</a:t>
            </a:r>
            <a:r>
              <a:rPr lang="zh-TW" altLang="en-US" sz="3200" b="1" kern="0" dirty="0">
                <a:effectLst/>
                <a:latin typeface="Calibri" panose="020F0502020204030204" pitchFamily="34" charset="0"/>
                <a:ea typeface="cwTeXFangSong"/>
                <a:cs typeface="cwTeXFangSong"/>
              </a:rPr>
              <a:t>處理系統</a:t>
            </a:r>
            <a:r>
              <a:rPr lang="zh-TW" altLang="zh-HK" sz="3200" b="1" kern="0" dirty="0">
                <a:effectLst/>
                <a:latin typeface="Calibri" panose="020F0502020204030204" pitchFamily="34" charset="0"/>
                <a:ea typeface="cwTeXFangSong"/>
                <a:cs typeface="cwTeXFangSong"/>
              </a:rPr>
              <a:t>設計圖</a:t>
            </a:r>
            <a:endParaRPr lang="zh-HK" altLang="en-US" sz="6600" dirty="0"/>
          </a:p>
        </p:txBody>
      </p:sp>
      <p:sp>
        <p:nvSpPr>
          <p:cNvPr id="3" name="內容版面配置區 2">
            <a:extLst>
              <a:ext uri="{FF2B5EF4-FFF2-40B4-BE49-F238E27FC236}">
                <a16:creationId xmlns:a16="http://schemas.microsoft.com/office/drawing/2014/main" id="{25540F11-470B-8462-AF38-39DADE998211}"/>
              </a:ext>
            </a:extLst>
          </p:cNvPr>
          <p:cNvSpPr>
            <a:spLocks noGrp="1"/>
          </p:cNvSpPr>
          <p:nvPr>
            <p:ph idx="1"/>
          </p:nvPr>
        </p:nvSpPr>
        <p:spPr/>
        <p:txBody>
          <a:bodyPr/>
          <a:lstStyle/>
          <a:p>
            <a:endParaRPr lang="zh-HK" altLang="en-US" dirty="0"/>
          </a:p>
        </p:txBody>
      </p:sp>
      <p:pic>
        <p:nvPicPr>
          <p:cNvPr id="4" name="圖片 3" descr="一張含有 圖表 的圖片&#10;&#10;自動產生的描述">
            <a:extLst>
              <a:ext uri="{FF2B5EF4-FFF2-40B4-BE49-F238E27FC236}">
                <a16:creationId xmlns:a16="http://schemas.microsoft.com/office/drawing/2014/main" id="{5CD6D299-3B6D-908A-B842-CCBAA9F9E7D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1749804" y="525744"/>
            <a:ext cx="5207926" cy="6726334"/>
          </a:xfrm>
          <a:prstGeom prst="rect">
            <a:avLst/>
          </a:prstGeom>
          <a:noFill/>
          <a:ln>
            <a:noFill/>
          </a:ln>
        </p:spPr>
      </p:pic>
      <p:sp>
        <p:nvSpPr>
          <p:cNvPr id="5" name="投影片編號版面配置區 4">
            <a:extLst>
              <a:ext uri="{FF2B5EF4-FFF2-40B4-BE49-F238E27FC236}">
                <a16:creationId xmlns:a16="http://schemas.microsoft.com/office/drawing/2014/main" id="{3456815D-15A8-0A71-B5FF-AB9E74213944}"/>
              </a:ext>
            </a:extLst>
          </p:cNvPr>
          <p:cNvSpPr>
            <a:spLocks noGrp="1"/>
          </p:cNvSpPr>
          <p:nvPr>
            <p:ph type="sldNum" sz="quarter" idx="12"/>
          </p:nvPr>
        </p:nvSpPr>
        <p:spPr/>
        <p:txBody>
          <a:bodyPr/>
          <a:lstStyle/>
          <a:p>
            <a:fld id="{4E5A4922-9F8A-4B01-B34F-BEA785EAD88A}" type="slidenum">
              <a:rPr lang="en-US" smtClean="0"/>
              <a:t>13</a:t>
            </a:fld>
            <a:endParaRPr lang="en-US"/>
          </a:p>
        </p:txBody>
      </p:sp>
    </p:spTree>
    <p:extLst>
      <p:ext uri="{BB962C8B-B14F-4D97-AF65-F5344CB8AC3E}">
        <p14:creationId xmlns:p14="http://schemas.microsoft.com/office/powerpoint/2010/main" val="3460068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0EA6B70-E88A-55BE-13D9-8D7BDA8B5E49}"/>
              </a:ext>
            </a:extLst>
          </p:cNvPr>
          <p:cNvSpPr>
            <a:spLocks noGrp="1"/>
          </p:cNvSpPr>
          <p:nvPr>
            <p:ph type="title"/>
          </p:nvPr>
        </p:nvSpPr>
        <p:spPr/>
        <p:txBody>
          <a:bodyPr/>
          <a:lstStyle/>
          <a:p>
            <a:endParaRPr lang="zh-HK" altLang="en-US"/>
          </a:p>
        </p:txBody>
      </p:sp>
      <p:graphicFrame>
        <p:nvGraphicFramePr>
          <p:cNvPr id="5" name="表格 5">
            <a:extLst>
              <a:ext uri="{FF2B5EF4-FFF2-40B4-BE49-F238E27FC236}">
                <a16:creationId xmlns:a16="http://schemas.microsoft.com/office/drawing/2014/main" id="{B4A821E6-41F5-6463-5BC2-61F56E65A8F1}"/>
              </a:ext>
            </a:extLst>
          </p:cNvPr>
          <p:cNvGraphicFramePr>
            <a:graphicFrameLocks noGrp="1"/>
          </p:cNvGraphicFramePr>
          <p:nvPr>
            <p:ph idx="1"/>
            <p:extLst>
              <p:ext uri="{D42A27DB-BD31-4B8C-83A1-F6EECF244321}">
                <p14:modId xmlns:p14="http://schemas.microsoft.com/office/powerpoint/2010/main" val="189373844"/>
              </p:ext>
            </p:extLst>
          </p:nvPr>
        </p:nvGraphicFramePr>
        <p:xfrm>
          <a:off x="465525" y="452596"/>
          <a:ext cx="8212950" cy="6273138"/>
        </p:xfrm>
        <a:graphic>
          <a:graphicData uri="http://schemas.openxmlformats.org/drawingml/2006/table">
            <a:tbl>
              <a:tblPr firstRow="1" bandRow="1">
                <a:tableStyleId>{5C22544A-7EE6-4342-B048-85BDC9FD1C3A}</a:tableStyleId>
              </a:tblPr>
              <a:tblGrid>
                <a:gridCol w="2737650">
                  <a:extLst>
                    <a:ext uri="{9D8B030D-6E8A-4147-A177-3AD203B41FA5}">
                      <a16:colId xmlns:a16="http://schemas.microsoft.com/office/drawing/2014/main" val="4137752445"/>
                    </a:ext>
                  </a:extLst>
                </a:gridCol>
                <a:gridCol w="2737650">
                  <a:extLst>
                    <a:ext uri="{9D8B030D-6E8A-4147-A177-3AD203B41FA5}">
                      <a16:colId xmlns:a16="http://schemas.microsoft.com/office/drawing/2014/main" val="4261972525"/>
                    </a:ext>
                  </a:extLst>
                </a:gridCol>
                <a:gridCol w="2737650">
                  <a:extLst>
                    <a:ext uri="{9D8B030D-6E8A-4147-A177-3AD203B41FA5}">
                      <a16:colId xmlns:a16="http://schemas.microsoft.com/office/drawing/2014/main" val="4204106738"/>
                    </a:ext>
                  </a:extLst>
                </a:gridCol>
              </a:tblGrid>
              <a:tr h="623425">
                <a:tc>
                  <a:txBody>
                    <a:bodyPr/>
                    <a:lstStyle/>
                    <a:p>
                      <a:r>
                        <a:rPr lang="zh-TW" altLang="en-US" dirty="0"/>
                        <a:t>學習安裝太陽能板</a:t>
                      </a:r>
                      <a:endParaRPr lang="zh-HK" altLang="en-US" dirty="0"/>
                    </a:p>
                  </a:txBody>
                  <a:tcPr/>
                </a:tc>
                <a:tc>
                  <a:txBody>
                    <a:bodyPr/>
                    <a:lstStyle/>
                    <a:p>
                      <a:r>
                        <a:rPr lang="zh-TW" altLang="en-US" dirty="0"/>
                        <a:t>接駁儲電池充電</a:t>
                      </a:r>
                      <a:endParaRPr lang="zh-HK" altLang="en-US" dirty="0"/>
                    </a:p>
                  </a:txBody>
                  <a:tcPr/>
                </a:tc>
                <a:tc>
                  <a:txBody>
                    <a:bodyPr/>
                    <a:lstStyle/>
                    <a:p>
                      <a:r>
                        <a:rPr lang="zh-TW" altLang="en-US" dirty="0"/>
                        <a:t>測試低壓電</a:t>
                      </a:r>
                      <a:r>
                        <a:rPr lang="zh-TW" altLang="en-US" dirty="0">
                          <a:solidFill>
                            <a:schemeClr val="bg1"/>
                          </a:solidFill>
                        </a:rPr>
                        <a:t>熱</a:t>
                      </a:r>
                      <a:r>
                        <a:rPr lang="zh-TW" altLang="zh-HK" sz="1800" kern="1200" dirty="0">
                          <a:solidFill>
                            <a:schemeClr val="bg1"/>
                          </a:solidFill>
                          <a:effectLst/>
                          <a:latin typeface="+mn-lt"/>
                          <a:ea typeface="+mn-ea"/>
                          <a:cs typeface="+mn-cs"/>
                        </a:rPr>
                        <a:t>爐</a:t>
                      </a:r>
                      <a:r>
                        <a:rPr lang="zh-TW" altLang="en-US" sz="1800" kern="1200" dirty="0">
                          <a:solidFill>
                            <a:schemeClr val="bg1"/>
                          </a:solidFill>
                          <a:effectLst/>
                          <a:latin typeface="+mn-lt"/>
                          <a:ea typeface="+mn-ea"/>
                          <a:cs typeface="+mn-cs"/>
                        </a:rPr>
                        <a:t>加熱效能</a:t>
                      </a:r>
                      <a:endParaRPr lang="zh-HK" altLang="en-US" dirty="0">
                        <a:solidFill>
                          <a:schemeClr val="bg1"/>
                        </a:solidFill>
                      </a:endParaRPr>
                    </a:p>
                  </a:txBody>
                  <a:tcPr/>
                </a:tc>
                <a:extLst>
                  <a:ext uri="{0D108BD9-81ED-4DB2-BD59-A6C34878D82A}">
                    <a16:rowId xmlns:a16="http://schemas.microsoft.com/office/drawing/2014/main" val="1329385030"/>
                  </a:ext>
                </a:extLst>
              </a:tr>
              <a:tr h="1476679">
                <a:tc>
                  <a:txBody>
                    <a:bodyPr/>
                    <a:lstStyle/>
                    <a:p>
                      <a:endParaRPr lang="zh-HK" altLang="en-US"/>
                    </a:p>
                  </a:txBody>
                  <a:tcPr/>
                </a:tc>
                <a:tc>
                  <a:txBody>
                    <a:bodyPr/>
                    <a:lstStyle/>
                    <a:p>
                      <a:endParaRPr lang="zh-HK" altLang="en-US" dirty="0"/>
                    </a:p>
                  </a:txBody>
                  <a:tcPr/>
                </a:tc>
                <a:tc>
                  <a:txBody>
                    <a:bodyPr/>
                    <a:lstStyle/>
                    <a:p>
                      <a:endParaRPr lang="zh-HK" altLang="en-US" dirty="0"/>
                    </a:p>
                  </a:txBody>
                  <a:tcPr/>
                </a:tc>
                <a:extLst>
                  <a:ext uri="{0D108BD9-81ED-4DB2-BD59-A6C34878D82A}">
                    <a16:rowId xmlns:a16="http://schemas.microsoft.com/office/drawing/2014/main" val="2777736288"/>
                  </a:ext>
                </a:extLst>
              </a:tr>
              <a:tr h="4093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安裝污水蒸餾及冷</a:t>
                      </a:r>
                      <a:r>
                        <a:rPr lang="zh-TW" altLang="zh-HK" kern="0" dirty="0">
                          <a:effectLst/>
                          <a:latin typeface="Calibri" panose="020F0502020204030204" pitchFamily="34" charset="0"/>
                          <a:ea typeface="cwTeXFangSong"/>
                          <a:cs typeface="cwTeXFangSong"/>
                        </a:rPr>
                        <a:t>凝管</a:t>
                      </a:r>
                      <a:endParaRPr lang="zh-HK"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測試電熱爐煲水效能</a:t>
                      </a:r>
                      <a:endParaRPr lang="zh-HK" altLang="en-US" dirty="0"/>
                    </a:p>
                  </a:txBody>
                  <a:tcPr/>
                </a:tc>
                <a:tc>
                  <a:txBody>
                    <a:bodyPr/>
                    <a:lstStyle/>
                    <a:p>
                      <a:r>
                        <a:rPr lang="zh-TW" altLang="en-US" dirty="0"/>
                        <a:t>進行太陽能污水處理</a:t>
                      </a:r>
                      <a:endParaRPr lang="zh-HK" altLang="en-US" dirty="0"/>
                    </a:p>
                  </a:txBody>
                  <a:tcPr/>
                </a:tc>
                <a:extLst>
                  <a:ext uri="{0D108BD9-81ED-4DB2-BD59-A6C34878D82A}">
                    <a16:rowId xmlns:a16="http://schemas.microsoft.com/office/drawing/2014/main" val="1229324776"/>
                  </a:ext>
                </a:extLst>
              </a:tr>
              <a:tr h="1701315">
                <a:tc>
                  <a:txBody>
                    <a:bodyPr/>
                    <a:lstStyle/>
                    <a:p>
                      <a:endParaRPr lang="zh-HK" altLang="en-US" dirty="0"/>
                    </a:p>
                  </a:txBody>
                  <a:tcPr/>
                </a:tc>
                <a:tc>
                  <a:txBody>
                    <a:bodyPr/>
                    <a:lstStyle/>
                    <a:p>
                      <a:endParaRPr lang="zh-HK" altLang="en-US" dirty="0"/>
                    </a:p>
                  </a:txBody>
                  <a:tcPr/>
                </a:tc>
                <a:tc>
                  <a:txBody>
                    <a:bodyPr/>
                    <a:lstStyle/>
                    <a:p>
                      <a:endParaRPr lang="zh-HK" altLang="en-US" dirty="0"/>
                    </a:p>
                  </a:txBody>
                  <a:tcPr/>
                </a:tc>
                <a:extLst>
                  <a:ext uri="{0D108BD9-81ED-4DB2-BD59-A6C34878D82A}">
                    <a16:rowId xmlns:a16="http://schemas.microsoft.com/office/drawing/2014/main" val="237934624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測試</a:t>
                      </a:r>
                      <a:r>
                        <a:rPr lang="zh-TW" altLang="zh-HK" sz="1800" kern="0" dirty="0">
                          <a:effectLst/>
                        </a:rPr>
                        <a:t>餾出物</a:t>
                      </a:r>
                      <a:r>
                        <a:rPr lang="en-US" altLang="zh-TW" sz="1800" kern="0" dirty="0">
                          <a:effectLst/>
                        </a:rPr>
                        <a:t> COD</a:t>
                      </a:r>
                      <a:r>
                        <a:rPr lang="zh-TW" altLang="en-US" sz="1800" kern="0" dirty="0">
                          <a:effectLst/>
                        </a:rPr>
                        <a:t>及 </a:t>
                      </a:r>
                      <a:r>
                        <a:rPr lang="en-US" altLang="zh-TW" sz="1800" kern="0" dirty="0">
                          <a:effectLst/>
                        </a:rPr>
                        <a:t>TDS </a:t>
                      </a:r>
                      <a:r>
                        <a:rPr lang="zh-TW" altLang="en-US" sz="1800" kern="0" dirty="0">
                          <a:effectLst/>
                        </a:rPr>
                        <a:t>值</a:t>
                      </a:r>
                      <a:endParaRPr lang="zh-HK"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設計家居污水系統圖則</a:t>
                      </a:r>
                      <a:endParaRPr lang="zh-HK" altLang="en-US" dirty="0"/>
                    </a:p>
                    <a:p>
                      <a:endParaRPr lang="zh-HK" altLang="en-US" dirty="0"/>
                    </a:p>
                  </a:txBody>
                  <a:tcPr/>
                </a:tc>
                <a:tc>
                  <a:txBody>
                    <a:bodyPr/>
                    <a:lstStyle/>
                    <a:p>
                      <a:r>
                        <a:rPr lang="zh-TW" altLang="en-US" dirty="0"/>
                        <a:t>製作展品</a:t>
                      </a:r>
                      <a:endParaRPr lang="zh-HK" altLang="en-US" dirty="0"/>
                    </a:p>
                  </a:txBody>
                  <a:tcPr/>
                </a:tc>
                <a:extLst>
                  <a:ext uri="{0D108BD9-81ED-4DB2-BD59-A6C34878D82A}">
                    <a16:rowId xmlns:a16="http://schemas.microsoft.com/office/drawing/2014/main" val="3370440996"/>
                  </a:ext>
                </a:extLst>
              </a:tr>
              <a:tr h="1422300">
                <a:tc>
                  <a:txBody>
                    <a:bodyPr/>
                    <a:lstStyle/>
                    <a:p>
                      <a:endParaRPr lang="zh-HK" altLang="en-US" dirty="0"/>
                    </a:p>
                  </a:txBody>
                  <a:tcPr/>
                </a:tc>
                <a:tc>
                  <a:txBody>
                    <a:bodyPr/>
                    <a:lstStyle/>
                    <a:p>
                      <a:endParaRPr lang="zh-HK" altLang="en-US" dirty="0"/>
                    </a:p>
                  </a:txBody>
                  <a:tcPr/>
                </a:tc>
                <a:tc>
                  <a:txBody>
                    <a:bodyPr/>
                    <a:lstStyle/>
                    <a:p>
                      <a:endParaRPr lang="zh-HK" altLang="en-US" dirty="0"/>
                    </a:p>
                  </a:txBody>
                  <a:tcPr/>
                </a:tc>
                <a:extLst>
                  <a:ext uri="{0D108BD9-81ED-4DB2-BD59-A6C34878D82A}">
                    <a16:rowId xmlns:a16="http://schemas.microsoft.com/office/drawing/2014/main" val="2203262866"/>
                  </a:ext>
                </a:extLst>
              </a:tr>
            </a:tbl>
          </a:graphicData>
        </a:graphic>
      </p:graphicFrame>
      <p:pic>
        <p:nvPicPr>
          <p:cNvPr id="7" name="圖片 6" descr="一張含有 室內, 餐桌 的圖片&#10;&#10;自動產生的描述">
            <a:extLst>
              <a:ext uri="{FF2B5EF4-FFF2-40B4-BE49-F238E27FC236}">
                <a16:creationId xmlns:a16="http://schemas.microsoft.com/office/drawing/2014/main" id="{B288A13D-090A-0975-8A29-6C94EC1AB0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3995" y="5488304"/>
            <a:ext cx="1972169" cy="1109345"/>
          </a:xfrm>
          <a:prstGeom prst="rect">
            <a:avLst/>
          </a:prstGeom>
        </p:spPr>
      </p:pic>
      <p:pic>
        <p:nvPicPr>
          <p:cNvPr id="11" name="圖片 10" descr="一張含有 文字 的圖片&#10;&#10;自動產生的描述">
            <a:extLst>
              <a:ext uri="{FF2B5EF4-FFF2-40B4-BE49-F238E27FC236}">
                <a16:creationId xmlns:a16="http://schemas.microsoft.com/office/drawing/2014/main" id="{F594E8B3-3434-B32A-C4AC-80C7012C38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0721" y="1109504"/>
            <a:ext cx="2377440" cy="1337310"/>
          </a:xfrm>
          <a:prstGeom prst="rect">
            <a:avLst/>
          </a:prstGeom>
        </p:spPr>
      </p:pic>
      <p:pic>
        <p:nvPicPr>
          <p:cNvPr id="13" name="圖片 12" descr="一張含有 人員, 室內, 資料表 的圖片&#10;&#10;自動產生的描述">
            <a:extLst>
              <a:ext uri="{FF2B5EF4-FFF2-40B4-BE49-F238E27FC236}">
                <a16:creationId xmlns:a16="http://schemas.microsoft.com/office/drawing/2014/main" id="{02C56097-5B48-2164-64C2-DF52A67228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38760" y="1109504"/>
            <a:ext cx="2306320" cy="1297305"/>
          </a:xfrm>
          <a:prstGeom prst="rect">
            <a:avLst/>
          </a:prstGeom>
        </p:spPr>
      </p:pic>
      <p:pic>
        <p:nvPicPr>
          <p:cNvPr id="17" name="圖片 16" descr="一張含有 文字 的圖片&#10;&#10;自動產生的描述">
            <a:extLst>
              <a:ext uri="{FF2B5EF4-FFF2-40B4-BE49-F238E27FC236}">
                <a16:creationId xmlns:a16="http://schemas.microsoft.com/office/drawing/2014/main" id="{04A29B98-D6EB-4657-E999-1D238049DE8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000" y="3119596"/>
            <a:ext cx="2296161" cy="1291591"/>
          </a:xfrm>
          <a:prstGeom prst="rect">
            <a:avLst/>
          </a:prstGeom>
        </p:spPr>
      </p:pic>
      <p:pic>
        <p:nvPicPr>
          <p:cNvPr id="19" name="圖片 18" descr="一張含有 文字, 室內, 資料表, 桌 的圖片&#10;&#10;自動產生的描述">
            <a:extLst>
              <a:ext uri="{FF2B5EF4-FFF2-40B4-BE49-F238E27FC236}">
                <a16:creationId xmlns:a16="http://schemas.microsoft.com/office/drawing/2014/main" id="{128DB4B9-3337-CFC6-BBDF-B5473CFF888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18839" y="5368527"/>
            <a:ext cx="2185106" cy="1229122"/>
          </a:xfrm>
          <a:prstGeom prst="rect">
            <a:avLst/>
          </a:prstGeom>
        </p:spPr>
      </p:pic>
      <p:pic>
        <p:nvPicPr>
          <p:cNvPr id="21" name="圖片 20" descr="一張含有 文字, 筆記型電腦, 男孩, 資料表 的圖片&#10;&#10;自動產生的描述">
            <a:extLst>
              <a:ext uri="{FF2B5EF4-FFF2-40B4-BE49-F238E27FC236}">
                <a16:creationId xmlns:a16="http://schemas.microsoft.com/office/drawing/2014/main" id="{A828A243-EAB4-3B37-D2F0-EF47FA17763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18839" y="3153887"/>
            <a:ext cx="2306321" cy="1297305"/>
          </a:xfrm>
          <a:prstGeom prst="rect">
            <a:avLst/>
          </a:prstGeom>
        </p:spPr>
      </p:pic>
      <p:pic>
        <p:nvPicPr>
          <p:cNvPr id="25" name="圖片 24" descr="一張含有 人員 的圖片&#10;&#10;自動產生的描述">
            <a:extLst>
              <a:ext uri="{FF2B5EF4-FFF2-40B4-BE49-F238E27FC236}">
                <a16:creationId xmlns:a16="http://schemas.microsoft.com/office/drawing/2014/main" id="{556AF004-181C-865D-5AC4-F36DF4F2C46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02846" y="1109504"/>
            <a:ext cx="2377441" cy="1337311"/>
          </a:xfrm>
          <a:prstGeom prst="rect">
            <a:avLst/>
          </a:prstGeom>
        </p:spPr>
      </p:pic>
      <p:pic>
        <p:nvPicPr>
          <p:cNvPr id="27" name="圖片 26" descr="一張含有 文字, 筆記型電腦, 資料表, 電腦 的圖片&#10;&#10;自動產生的描述">
            <a:extLst>
              <a:ext uri="{FF2B5EF4-FFF2-40B4-BE49-F238E27FC236}">
                <a16:creationId xmlns:a16="http://schemas.microsoft.com/office/drawing/2014/main" id="{45196ACD-E3AA-44D7-7CAD-2DD9731CF72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09029" y="3153887"/>
            <a:ext cx="2306321" cy="1297306"/>
          </a:xfrm>
          <a:prstGeom prst="rect">
            <a:avLst/>
          </a:prstGeom>
        </p:spPr>
      </p:pic>
      <p:sp>
        <p:nvSpPr>
          <p:cNvPr id="28" name="投影片編號版面配置區 27">
            <a:extLst>
              <a:ext uri="{FF2B5EF4-FFF2-40B4-BE49-F238E27FC236}">
                <a16:creationId xmlns:a16="http://schemas.microsoft.com/office/drawing/2014/main" id="{1E20C633-7CFE-6045-5919-AF07C0996EAA}"/>
              </a:ext>
            </a:extLst>
          </p:cNvPr>
          <p:cNvSpPr>
            <a:spLocks noGrp="1"/>
          </p:cNvSpPr>
          <p:nvPr>
            <p:ph type="sldNum" sz="quarter" idx="12"/>
          </p:nvPr>
        </p:nvSpPr>
        <p:spPr/>
        <p:txBody>
          <a:bodyPr/>
          <a:lstStyle/>
          <a:p>
            <a:fld id="{4E5A4922-9F8A-4B01-B34F-BEA785EAD88A}" type="slidenum">
              <a:rPr lang="en-US" smtClean="0"/>
              <a:t>14</a:t>
            </a:fld>
            <a:endParaRPr lang="en-US"/>
          </a:p>
        </p:txBody>
      </p:sp>
    </p:spTree>
    <p:extLst>
      <p:ext uri="{BB962C8B-B14F-4D97-AF65-F5344CB8AC3E}">
        <p14:creationId xmlns:p14="http://schemas.microsoft.com/office/powerpoint/2010/main" val="29092682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DFD05-A32B-224E-AFAC-EF8203835660}"/>
              </a:ext>
            </a:extLst>
          </p:cNvPr>
          <p:cNvSpPr>
            <a:spLocks noGrp="1"/>
          </p:cNvSpPr>
          <p:nvPr>
            <p:ph type="title"/>
          </p:nvPr>
        </p:nvSpPr>
        <p:spPr/>
        <p:txBody>
          <a:bodyPr>
            <a:normAutofit/>
          </a:bodyPr>
          <a:lstStyle/>
          <a:p>
            <a:pPr algn="ctr"/>
            <a:r>
              <a:rPr lang="zh-TW" altLang="en-US" sz="3200" b="1" dirty="0">
                <a:solidFill>
                  <a:srgbClr val="283F19"/>
                </a:solidFill>
                <a:latin typeface="王漢宗特黑體繁" panose="02000500000000000000" pitchFamily="2" charset="-120"/>
                <a:ea typeface="王漢宗特黑體繁" panose="02000500000000000000" pitchFamily="2" charset="-120"/>
              </a:rPr>
              <a:t>測試紀錄及結果</a:t>
            </a:r>
            <a:endParaRPr lang="en-US" sz="3200" b="1" dirty="0">
              <a:solidFill>
                <a:srgbClr val="283F19"/>
              </a:solidFill>
              <a:latin typeface="王漢宗特黑體繁" panose="02000500000000000000" pitchFamily="2" charset="-120"/>
              <a:ea typeface="王漢宗特黑體繁" panose="02000500000000000000" pitchFamily="2" charset="-120"/>
            </a:endParaRPr>
          </a:p>
        </p:txBody>
      </p:sp>
      <p:sp>
        <p:nvSpPr>
          <p:cNvPr id="3" name="Content Placeholder 2">
            <a:extLst>
              <a:ext uri="{FF2B5EF4-FFF2-40B4-BE49-F238E27FC236}">
                <a16:creationId xmlns:a16="http://schemas.microsoft.com/office/drawing/2014/main" id="{43343793-2B99-4446-B7FF-F0AFFB326571}"/>
              </a:ext>
            </a:extLst>
          </p:cNvPr>
          <p:cNvSpPr>
            <a:spLocks noGrp="1"/>
          </p:cNvSpPr>
          <p:nvPr>
            <p:ph idx="1"/>
          </p:nvPr>
        </p:nvSpPr>
        <p:spPr>
          <a:xfrm>
            <a:off x="628650" y="1581150"/>
            <a:ext cx="7886700" cy="5140326"/>
          </a:xfrm>
        </p:spPr>
        <p:txBody>
          <a:bodyPr>
            <a:normAutofit/>
          </a:bodyPr>
          <a:lstStyle/>
          <a:p>
            <a:r>
              <a:rPr lang="en-US" altLang="zh-TW" kern="0" dirty="0">
                <a:effectLst/>
                <a:latin typeface="Calibri" panose="020F0502020204030204" pitchFamily="34" charset="0"/>
                <a:ea typeface="cwTeXFangSong"/>
                <a:cs typeface="cwTeXFangSong"/>
              </a:rPr>
              <a:t>50W</a:t>
            </a:r>
            <a:r>
              <a:rPr lang="zh-TW" altLang="zh-HK" kern="0" dirty="0">
                <a:effectLst/>
                <a:latin typeface="Calibri" panose="020F0502020204030204" pitchFamily="34" charset="0"/>
                <a:ea typeface="cwTeXFangSong"/>
                <a:cs typeface="cwTeXFangSong"/>
              </a:rPr>
              <a:t>太陽能板給</a:t>
            </a:r>
            <a:r>
              <a:rPr lang="en-US" altLang="zh-TW" kern="0" dirty="0">
                <a:effectLst/>
                <a:latin typeface="Calibri" panose="020F0502020204030204" pitchFamily="34" charset="0"/>
                <a:ea typeface="cwTeXFangSong"/>
                <a:cs typeface="cwTeXFangSong"/>
              </a:rPr>
              <a:t>12V (20AH) </a:t>
            </a:r>
            <a:r>
              <a:rPr lang="zh-TW" altLang="zh-HK" kern="0" dirty="0">
                <a:effectLst/>
                <a:latin typeface="Calibri" panose="020F0502020204030204" pitchFamily="34" charset="0"/>
                <a:ea typeface="cwTeXFangSong"/>
                <a:cs typeface="cwTeXFangSong"/>
              </a:rPr>
              <a:t>儲電池充電</a:t>
            </a:r>
            <a:r>
              <a:rPr lang="zh-TW" altLang="en-US" kern="0" dirty="0">
                <a:effectLst/>
                <a:latin typeface="Calibri" panose="020F0502020204030204" pitchFamily="34" charset="0"/>
                <a:ea typeface="cwTeXFangSong"/>
                <a:cs typeface="cwTeXFangSong"/>
              </a:rPr>
              <a:t>所需</a:t>
            </a:r>
            <a:r>
              <a:rPr lang="zh-TW" altLang="zh-HK" kern="0" dirty="0">
                <a:effectLst/>
                <a:latin typeface="Calibri" panose="020F0502020204030204" pitchFamily="34" charset="0"/>
                <a:ea typeface="cwTeXFangSong"/>
                <a:cs typeface="cwTeXFangSong"/>
              </a:rPr>
              <a:t>時間</a:t>
            </a:r>
            <a:endParaRPr lang="en-US" altLang="zh-TW" kern="0" dirty="0">
              <a:effectLst/>
              <a:latin typeface="Calibri" panose="020F0502020204030204" pitchFamily="34" charset="0"/>
              <a:ea typeface="cwTeXFangSong"/>
              <a:cs typeface="cwTeXFangSong"/>
            </a:endParaRPr>
          </a:p>
          <a:p>
            <a:endParaRPr lang="zh-TW" altLang="zh-HK"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en-US" altLang="zh-HK" sz="1200" kern="0" dirty="0">
              <a:effectLst/>
              <a:latin typeface="Calibri" panose="020F0502020204030204" pitchFamily="34" charset="0"/>
              <a:ea typeface="cwTeXFangSong"/>
              <a:cs typeface="cwTeXFangSong"/>
            </a:endParaRPr>
          </a:p>
          <a:p>
            <a:r>
              <a:rPr lang="en-US" altLang="zh-HK" kern="0" dirty="0">
                <a:effectLst/>
                <a:latin typeface="Calibri" panose="020F0502020204030204" pitchFamily="34" charset="0"/>
                <a:ea typeface="cwTeXFangSong"/>
                <a:cs typeface="cwTeXFangSong"/>
              </a:rPr>
              <a:t>12V </a:t>
            </a:r>
            <a:r>
              <a:rPr lang="zh-TW" altLang="zh-HK" kern="0" dirty="0">
                <a:effectLst/>
                <a:latin typeface="Calibri" panose="020F0502020204030204" pitchFamily="34" charset="0"/>
                <a:ea typeface="cwTeXFangSong"/>
                <a:cs typeface="cwTeXFangSong"/>
              </a:rPr>
              <a:t>電熱爐加熱所需時間 </a:t>
            </a:r>
            <a:r>
              <a:rPr lang="en-US" altLang="zh-HK" kern="0" dirty="0">
                <a:effectLst/>
                <a:latin typeface="Calibri" panose="020F0502020204030204" pitchFamily="34" charset="0"/>
                <a:ea typeface="cwTeXFangSong"/>
                <a:cs typeface="cwTeXFangSong"/>
              </a:rPr>
              <a:t>(250</a:t>
            </a:r>
            <a:r>
              <a:rPr lang="zh-TW" altLang="zh-HK" kern="0" dirty="0">
                <a:effectLst/>
                <a:latin typeface="Calibri" panose="020F0502020204030204" pitchFamily="34" charset="0"/>
                <a:ea typeface="cwTeXFangSong"/>
                <a:cs typeface="cwTeXFangSong"/>
              </a:rPr>
              <a:t>毫升洗澡水</a:t>
            </a:r>
            <a:r>
              <a:rPr lang="en-US" altLang="zh-HK" kern="0" dirty="0">
                <a:effectLst/>
                <a:latin typeface="Calibri" panose="020F0502020204030204" pitchFamily="34" charset="0"/>
                <a:ea typeface="cwTeXFangSong"/>
                <a:cs typeface="cwTeXFangSong"/>
              </a:rPr>
              <a:t>)</a:t>
            </a:r>
          </a:p>
          <a:p>
            <a:pPr marL="0" indent="0">
              <a:buNone/>
            </a:pPr>
            <a:endParaRPr lang="zh-TW" altLang="zh-HK"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kern="0" dirty="0">
              <a:effectLst/>
              <a:latin typeface="Calibri" panose="020F0502020204030204" pitchFamily="34" charset="0"/>
              <a:ea typeface="cwTeXFangSong"/>
              <a:cs typeface="cwTeXFangSong"/>
            </a:endParaRPr>
          </a:p>
          <a:p>
            <a:endParaRPr lang="en-US" altLang="zh-TW" sz="1000" kern="0" dirty="0">
              <a:effectLst/>
              <a:latin typeface="Calibri" panose="020F0502020204030204" pitchFamily="34" charset="0"/>
              <a:ea typeface="cwTeXFangSong"/>
              <a:cs typeface="cwTeXFangSong"/>
            </a:endParaRPr>
          </a:p>
          <a:p>
            <a:r>
              <a:rPr lang="zh-TW" altLang="zh-HK" kern="0" dirty="0">
                <a:effectLst/>
                <a:latin typeface="Calibri" panose="020F0502020204030204" pitchFamily="34" charset="0"/>
                <a:ea typeface="cwTeXFangSong"/>
                <a:cs typeface="cwTeXFangSong"/>
              </a:rPr>
              <a:t>水質淨化值：</a:t>
            </a:r>
            <a:endParaRPr lang="zh-TW" altLang="zh-HK"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indent="0">
              <a:buNone/>
            </a:pPr>
            <a:endParaRPr lang="en-US" sz="1600" dirty="0"/>
          </a:p>
        </p:txBody>
      </p:sp>
      <p:graphicFrame>
        <p:nvGraphicFramePr>
          <p:cNvPr id="6" name="表格 5">
            <a:extLst>
              <a:ext uri="{FF2B5EF4-FFF2-40B4-BE49-F238E27FC236}">
                <a16:creationId xmlns:a16="http://schemas.microsoft.com/office/drawing/2014/main" id="{045A9566-B3B8-93DB-5F96-0019ECA06075}"/>
              </a:ext>
            </a:extLst>
          </p:cNvPr>
          <p:cNvGraphicFramePr>
            <a:graphicFrameLocks noGrp="1"/>
          </p:cNvGraphicFramePr>
          <p:nvPr>
            <p:extLst>
              <p:ext uri="{D42A27DB-BD31-4B8C-83A1-F6EECF244321}">
                <p14:modId xmlns:p14="http://schemas.microsoft.com/office/powerpoint/2010/main" val="2663204472"/>
              </p:ext>
            </p:extLst>
          </p:nvPr>
        </p:nvGraphicFramePr>
        <p:xfrm>
          <a:off x="628648" y="5226613"/>
          <a:ext cx="7485203" cy="1209111"/>
        </p:xfrm>
        <a:graphic>
          <a:graphicData uri="http://schemas.openxmlformats.org/drawingml/2006/table">
            <a:tbl>
              <a:tblPr firstRow="1" firstCol="1" bandRow="1">
                <a:tableStyleId>{5C22544A-7EE6-4342-B048-85BDC9FD1C3A}</a:tableStyleId>
              </a:tblPr>
              <a:tblGrid>
                <a:gridCol w="1497763">
                  <a:extLst>
                    <a:ext uri="{9D8B030D-6E8A-4147-A177-3AD203B41FA5}">
                      <a16:colId xmlns:a16="http://schemas.microsoft.com/office/drawing/2014/main" val="3994217619"/>
                    </a:ext>
                  </a:extLst>
                </a:gridCol>
                <a:gridCol w="1496860">
                  <a:extLst>
                    <a:ext uri="{9D8B030D-6E8A-4147-A177-3AD203B41FA5}">
                      <a16:colId xmlns:a16="http://schemas.microsoft.com/office/drawing/2014/main" val="1920671528"/>
                    </a:ext>
                  </a:extLst>
                </a:gridCol>
                <a:gridCol w="1496860">
                  <a:extLst>
                    <a:ext uri="{9D8B030D-6E8A-4147-A177-3AD203B41FA5}">
                      <a16:colId xmlns:a16="http://schemas.microsoft.com/office/drawing/2014/main" val="2063624403"/>
                    </a:ext>
                  </a:extLst>
                </a:gridCol>
                <a:gridCol w="1496860">
                  <a:extLst>
                    <a:ext uri="{9D8B030D-6E8A-4147-A177-3AD203B41FA5}">
                      <a16:colId xmlns:a16="http://schemas.microsoft.com/office/drawing/2014/main" val="596245840"/>
                    </a:ext>
                  </a:extLst>
                </a:gridCol>
                <a:gridCol w="1496860">
                  <a:extLst>
                    <a:ext uri="{9D8B030D-6E8A-4147-A177-3AD203B41FA5}">
                      <a16:colId xmlns:a16="http://schemas.microsoft.com/office/drawing/2014/main" val="702863280"/>
                    </a:ext>
                  </a:extLst>
                </a:gridCol>
              </a:tblGrid>
              <a:tr h="436729">
                <a:tc>
                  <a:txBody>
                    <a:bodyPr/>
                    <a:lstStyle/>
                    <a:p>
                      <a:pPr algn="ctr"/>
                      <a:r>
                        <a:rPr lang="en-US" sz="1750" kern="0" dirty="0">
                          <a:effectLst/>
                        </a:rPr>
                        <a:t> </a:t>
                      </a:r>
                      <a:r>
                        <a:rPr lang="zh-HK" altLang="en-US" sz="1750" kern="0">
                          <a:effectLst/>
                        </a:rPr>
                        <a:t>平均值</a:t>
                      </a:r>
                      <a:endParaRPr 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r>
                        <a:rPr lang="zh-TW" sz="1600" kern="0" dirty="0">
                          <a:effectLst/>
                        </a:rPr>
                        <a:t>洗澡水</a:t>
                      </a:r>
                      <a:endParaRPr 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lgn="ctr"/>
                      <a:r>
                        <a:rPr lang="zh-TW" sz="1600" kern="0" dirty="0">
                          <a:effectLst/>
                        </a:rPr>
                        <a:t>水喉水</a:t>
                      </a:r>
                      <a:endParaRPr 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r>
                        <a:rPr lang="zh-TW" sz="1600" kern="0" dirty="0">
                          <a:effectLst/>
                        </a:rPr>
                        <a:t>蒸餾水</a:t>
                      </a:r>
                      <a:r>
                        <a:rPr lang="en-US" sz="1600" kern="0" dirty="0">
                          <a:effectLst/>
                        </a:rPr>
                        <a:t>(</a:t>
                      </a:r>
                      <a:r>
                        <a:rPr lang="zh-TW" sz="1600" kern="0" dirty="0">
                          <a:effectLst/>
                        </a:rPr>
                        <a:t>支裝</a:t>
                      </a:r>
                      <a:r>
                        <a:rPr lang="en-US" altLang="zh-TW" sz="1600" kern="0" dirty="0">
                          <a:effectLst/>
                        </a:rPr>
                        <a:t>)</a:t>
                      </a:r>
                      <a:endParaRPr 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r>
                        <a:rPr lang="zh-TW" sz="1600" kern="0" dirty="0">
                          <a:effectLst/>
                        </a:rPr>
                        <a:t>實驗</a:t>
                      </a:r>
                      <a:r>
                        <a:rPr lang="zh-TW" sz="1700" kern="0" dirty="0">
                          <a:effectLst/>
                        </a:rPr>
                        <a:t>餾出物</a:t>
                      </a:r>
                      <a:endParaRPr 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599993637"/>
                  </a:ext>
                </a:extLst>
              </a:tr>
              <a:tr h="393540">
                <a:tc>
                  <a:txBody>
                    <a:bodyPr/>
                    <a:lstStyle/>
                    <a:p>
                      <a:pPr algn="ctr"/>
                      <a:r>
                        <a:rPr lang="en-US" sz="1700" kern="0">
                          <a:effectLst/>
                        </a:rPr>
                        <a:t>COD</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r>
                        <a:rPr lang="en-US" sz="1750" kern="0" dirty="0">
                          <a:effectLst/>
                        </a:rPr>
                        <a:t> 148</a:t>
                      </a:r>
                      <a:endParaRPr 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r>
                        <a:rPr lang="en-US" sz="1750" kern="0" dirty="0">
                          <a:effectLst/>
                        </a:rPr>
                        <a:t> 1.0</a:t>
                      </a:r>
                      <a:endParaRPr 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r>
                        <a:rPr lang="en-US" sz="1750" kern="0" dirty="0">
                          <a:effectLst/>
                        </a:rPr>
                        <a:t> 0</a:t>
                      </a:r>
                      <a:endParaRPr 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r>
                        <a:rPr lang="en-US" sz="1750" kern="0" dirty="0">
                          <a:effectLst/>
                        </a:rPr>
                        <a:t> 0</a:t>
                      </a:r>
                      <a:endParaRPr 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2574206865"/>
                  </a:ext>
                </a:extLst>
              </a:tr>
              <a:tr h="378842">
                <a:tc>
                  <a:txBody>
                    <a:bodyPr/>
                    <a:lstStyle/>
                    <a:p>
                      <a:pPr algn="ctr"/>
                      <a:r>
                        <a:rPr lang="en-US" sz="1500" kern="100">
                          <a:effectLst/>
                        </a:rPr>
                        <a:t>TDS /PPM</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r>
                        <a:rPr lang="en-US" sz="1750" kern="0" dirty="0">
                          <a:effectLst/>
                        </a:rPr>
                        <a:t> 226</a:t>
                      </a:r>
                      <a:endParaRPr 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r>
                        <a:rPr lang="en-US" sz="1750" kern="0" dirty="0">
                          <a:effectLst/>
                        </a:rPr>
                        <a:t> 103</a:t>
                      </a:r>
                      <a:endParaRPr 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r>
                        <a:rPr lang="en-US" sz="1750" kern="0" dirty="0">
                          <a:effectLst/>
                        </a:rPr>
                        <a:t> 0.7</a:t>
                      </a:r>
                      <a:endParaRPr 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r>
                        <a:rPr lang="en-US" sz="1750" kern="0" dirty="0">
                          <a:effectLst/>
                        </a:rPr>
                        <a:t> </a:t>
                      </a:r>
                      <a:r>
                        <a:rPr lang="en-US" altLang="zh-HK" sz="1750" kern="0" dirty="0">
                          <a:effectLst/>
                        </a:rPr>
                        <a:t>0.7</a:t>
                      </a:r>
                      <a:endParaRPr 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3490188416"/>
                  </a:ext>
                </a:extLst>
              </a:tr>
            </a:tbl>
          </a:graphicData>
        </a:graphic>
      </p:graphicFrame>
      <p:graphicFrame>
        <p:nvGraphicFramePr>
          <p:cNvPr id="7" name="表格 6">
            <a:extLst>
              <a:ext uri="{FF2B5EF4-FFF2-40B4-BE49-F238E27FC236}">
                <a16:creationId xmlns:a16="http://schemas.microsoft.com/office/drawing/2014/main" id="{708E2BDA-F909-7299-5237-265EBD6B5BA7}"/>
              </a:ext>
            </a:extLst>
          </p:cNvPr>
          <p:cNvGraphicFramePr>
            <a:graphicFrameLocks noGrp="1"/>
          </p:cNvGraphicFramePr>
          <p:nvPr>
            <p:extLst>
              <p:ext uri="{D42A27DB-BD31-4B8C-83A1-F6EECF244321}">
                <p14:modId xmlns:p14="http://schemas.microsoft.com/office/powerpoint/2010/main" val="1751078635"/>
              </p:ext>
            </p:extLst>
          </p:nvPr>
        </p:nvGraphicFramePr>
        <p:xfrm>
          <a:off x="628648" y="3420054"/>
          <a:ext cx="7485202" cy="800100"/>
        </p:xfrm>
        <a:graphic>
          <a:graphicData uri="http://schemas.openxmlformats.org/drawingml/2006/table">
            <a:tbl>
              <a:tblPr firstRow="1" firstCol="1" bandRow="1">
                <a:tableStyleId>{5C22544A-7EE6-4342-B048-85BDC9FD1C3A}</a:tableStyleId>
              </a:tblPr>
              <a:tblGrid>
                <a:gridCol w="1497762">
                  <a:extLst>
                    <a:ext uri="{9D8B030D-6E8A-4147-A177-3AD203B41FA5}">
                      <a16:colId xmlns:a16="http://schemas.microsoft.com/office/drawing/2014/main" val="252406422"/>
                    </a:ext>
                  </a:extLst>
                </a:gridCol>
                <a:gridCol w="1045415">
                  <a:extLst>
                    <a:ext uri="{9D8B030D-6E8A-4147-A177-3AD203B41FA5}">
                      <a16:colId xmlns:a16="http://schemas.microsoft.com/office/drawing/2014/main" val="1320688375"/>
                    </a:ext>
                  </a:extLst>
                </a:gridCol>
                <a:gridCol w="1266825">
                  <a:extLst>
                    <a:ext uri="{9D8B030D-6E8A-4147-A177-3AD203B41FA5}">
                      <a16:colId xmlns:a16="http://schemas.microsoft.com/office/drawing/2014/main" val="1646494685"/>
                    </a:ext>
                  </a:extLst>
                </a:gridCol>
                <a:gridCol w="1419225">
                  <a:extLst>
                    <a:ext uri="{9D8B030D-6E8A-4147-A177-3AD203B41FA5}">
                      <a16:colId xmlns:a16="http://schemas.microsoft.com/office/drawing/2014/main" val="3880729536"/>
                    </a:ext>
                  </a:extLst>
                </a:gridCol>
                <a:gridCol w="1076325">
                  <a:extLst>
                    <a:ext uri="{9D8B030D-6E8A-4147-A177-3AD203B41FA5}">
                      <a16:colId xmlns:a16="http://schemas.microsoft.com/office/drawing/2014/main" val="2288865521"/>
                    </a:ext>
                  </a:extLst>
                </a:gridCol>
                <a:gridCol w="1179650">
                  <a:extLst>
                    <a:ext uri="{9D8B030D-6E8A-4147-A177-3AD203B41FA5}">
                      <a16:colId xmlns:a16="http://schemas.microsoft.com/office/drawing/2014/main" val="3109543736"/>
                    </a:ext>
                  </a:extLst>
                </a:gridCol>
              </a:tblGrid>
              <a:tr h="0">
                <a:tc>
                  <a:txBody>
                    <a:bodyPr/>
                    <a:lstStyle/>
                    <a:p>
                      <a:r>
                        <a:rPr lang="en-US" sz="1750" kern="0">
                          <a:effectLst/>
                        </a:rPr>
                        <a:t> </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r>
                        <a:rPr lang="zh-TW" sz="1600" kern="0" dirty="0">
                          <a:effectLst/>
                        </a:rPr>
                        <a:t>紀錄一</a:t>
                      </a:r>
                      <a:endParaRPr 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lgn="ctr"/>
                      <a:r>
                        <a:rPr lang="zh-TW" sz="1600" kern="0" dirty="0">
                          <a:effectLst/>
                        </a:rPr>
                        <a:t>紀錄二</a:t>
                      </a:r>
                      <a:endParaRPr 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r>
                        <a:rPr lang="zh-TW" sz="1600" kern="0">
                          <a:effectLst/>
                        </a:rPr>
                        <a:t>紀錄三</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r>
                        <a:rPr lang="zh-TW" sz="1600" kern="0" dirty="0">
                          <a:effectLst/>
                        </a:rPr>
                        <a:t>紀錄四</a:t>
                      </a:r>
                      <a:endParaRPr 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r>
                        <a:rPr lang="zh-TW" sz="1600" kern="0" dirty="0">
                          <a:effectLst/>
                        </a:rPr>
                        <a:t>紀錄</a:t>
                      </a:r>
                      <a:r>
                        <a:rPr lang="zh-TW" altLang="en-US" sz="1600" kern="0" dirty="0">
                          <a:effectLst/>
                        </a:rPr>
                        <a:t>五</a:t>
                      </a:r>
                      <a:endParaRPr 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3148038885"/>
                  </a:ext>
                </a:extLst>
              </a:tr>
              <a:tr h="0">
                <a:tc>
                  <a:txBody>
                    <a:bodyPr/>
                    <a:lstStyle/>
                    <a:p>
                      <a:r>
                        <a:rPr lang="zh-TW" sz="1750" kern="0" dirty="0">
                          <a:effectLst/>
                        </a:rPr>
                        <a:t>溫度</a:t>
                      </a:r>
                      <a:endParaRPr 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lgn="l"/>
                      <a:r>
                        <a:rPr lang="en-US" sz="1600" kern="0" dirty="0">
                          <a:effectLst/>
                        </a:rPr>
                        <a:t> 20</a:t>
                      </a:r>
                      <a:r>
                        <a:rPr lang="zh-TW" altLang="zh-HK" sz="1200" kern="0" dirty="0">
                          <a:effectLst/>
                          <a:latin typeface="Calibri" panose="020F0502020204030204" pitchFamily="34" charset="0"/>
                          <a:ea typeface="華康細圓體(P)" panose="020F0300000000000000" pitchFamily="34" charset="-120"/>
                          <a:cs typeface="cwTeXFangSong"/>
                        </a:rPr>
                        <a:t>℃</a:t>
                      </a:r>
                      <a:endParaRPr 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lgn="l"/>
                      <a:r>
                        <a:rPr lang="en-US" sz="1600" kern="0" dirty="0">
                          <a:effectLst/>
                        </a:rPr>
                        <a:t>42</a:t>
                      </a:r>
                      <a:r>
                        <a:rPr lang="zh-TW" altLang="zh-HK" sz="1600" kern="0" dirty="0">
                          <a:effectLst/>
                          <a:latin typeface="Calibri" panose="020F0502020204030204" pitchFamily="34" charset="0"/>
                          <a:ea typeface="華康細圓體(P)" panose="020F0300000000000000" pitchFamily="34" charset="-120"/>
                          <a:cs typeface="cwTeXFangSong"/>
                        </a:rPr>
                        <a:t>℃</a:t>
                      </a:r>
                      <a:r>
                        <a:rPr lang="en-US" sz="1600" kern="0" dirty="0">
                          <a:effectLst/>
                        </a:rPr>
                        <a:t> </a:t>
                      </a:r>
                      <a:endParaRPr 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lgn="l"/>
                      <a:r>
                        <a:rPr lang="en-US" sz="1600" kern="0" dirty="0">
                          <a:effectLst/>
                        </a:rPr>
                        <a:t> 65</a:t>
                      </a:r>
                      <a:r>
                        <a:rPr lang="zh-TW" altLang="zh-HK" sz="1200" kern="0" dirty="0">
                          <a:effectLst/>
                          <a:latin typeface="Calibri" panose="020F0502020204030204" pitchFamily="34" charset="0"/>
                          <a:ea typeface="華康細圓體(P)" panose="020F0300000000000000" pitchFamily="34" charset="-120"/>
                          <a:cs typeface="cwTeXFangSong"/>
                        </a:rPr>
                        <a:t>℃</a:t>
                      </a:r>
                      <a:endParaRPr 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lgn="l"/>
                      <a:r>
                        <a:rPr lang="en-US" sz="1600" kern="0" dirty="0">
                          <a:effectLst/>
                        </a:rPr>
                        <a:t> 78</a:t>
                      </a:r>
                      <a:r>
                        <a:rPr lang="zh-TW" altLang="zh-HK" sz="1200" kern="0" dirty="0">
                          <a:effectLst/>
                          <a:latin typeface="Calibri" panose="020F0502020204030204" pitchFamily="34" charset="0"/>
                          <a:ea typeface="華康細圓體(P)" panose="020F0300000000000000" pitchFamily="34" charset="-120"/>
                          <a:cs typeface="cwTeXFangSong"/>
                        </a:rPr>
                        <a:t>℃</a:t>
                      </a:r>
                      <a:endParaRPr 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lgn="l"/>
                      <a:r>
                        <a:rPr lang="en-US" sz="1600" kern="0" dirty="0">
                          <a:effectLst/>
                        </a:rPr>
                        <a:t> 100</a:t>
                      </a:r>
                      <a:r>
                        <a:rPr lang="zh-TW" altLang="zh-HK" sz="1200" kern="0" dirty="0">
                          <a:effectLst/>
                          <a:latin typeface="Calibri" panose="020F0502020204030204" pitchFamily="34" charset="0"/>
                          <a:ea typeface="華康細圓體(P)" panose="020F0300000000000000" pitchFamily="34" charset="-120"/>
                          <a:cs typeface="cwTeXFangSong"/>
                        </a:rPr>
                        <a:t>℃</a:t>
                      </a:r>
                      <a:endParaRPr 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1974030574"/>
                  </a:ext>
                </a:extLst>
              </a:tr>
              <a:tr h="0">
                <a:tc>
                  <a:txBody>
                    <a:bodyPr/>
                    <a:lstStyle/>
                    <a:p>
                      <a:r>
                        <a:rPr lang="zh-TW" sz="1700" kern="0">
                          <a:effectLst/>
                        </a:rPr>
                        <a:t>時間</a:t>
                      </a:r>
                      <a:r>
                        <a:rPr lang="en-US" sz="1700" kern="0">
                          <a:effectLst/>
                        </a:rPr>
                        <a:t>(</a:t>
                      </a:r>
                      <a:r>
                        <a:rPr lang="zh-TW" sz="1700" kern="0">
                          <a:effectLst/>
                        </a:rPr>
                        <a:t>分</a:t>
                      </a:r>
                      <a:r>
                        <a:rPr lang="en-US" sz="1700" kern="0">
                          <a:effectLst/>
                        </a:rPr>
                        <a:t>)</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lgn="l"/>
                      <a:r>
                        <a:rPr lang="en-US" sz="1750" kern="0">
                          <a:effectLst/>
                        </a:rPr>
                        <a:t>0</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lgn="l"/>
                      <a:r>
                        <a:rPr lang="en-US" sz="1750" kern="0" dirty="0">
                          <a:effectLst/>
                        </a:rPr>
                        <a:t>15</a:t>
                      </a:r>
                      <a:endParaRPr 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lgn="l"/>
                      <a:r>
                        <a:rPr lang="en-US" sz="1750" kern="0" dirty="0">
                          <a:effectLst/>
                        </a:rPr>
                        <a:t> 30</a:t>
                      </a:r>
                      <a:endParaRPr 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lgn="l"/>
                      <a:r>
                        <a:rPr lang="en-US" sz="1750" kern="0" dirty="0">
                          <a:effectLst/>
                        </a:rPr>
                        <a:t> 45</a:t>
                      </a:r>
                      <a:endParaRPr 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lgn="l"/>
                      <a:r>
                        <a:rPr lang="en-US" sz="1750" kern="0" dirty="0">
                          <a:effectLst/>
                        </a:rPr>
                        <a:t> 60</a:t>
                      </a:r>
                      <a:endParaRPr 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3058262023"/>
                  </a:ext>
                </a:extLst>
              </a:tr>
            </a:tbl>
          </a:graphicData>
        </a:graphic>
      </p:graphicFrame>
      <p:graphicFrame>
        <p:nvGraphicFramePr>
          <p:cNvPr id="4" name="表格 4">
            <a:extLst>
              <a:ext uri="{FF2B5EF4-FFF2-40B4-BE49-F238E27FC236}">
                <a16:creationId xmlns:a16="http://schemas.microsoft.com/office/drawing/2014/main" id="{ADD95409-0235-1E01-1B2B-1F15FDE53136}"/>
              </a:ext>
            </a:extLst>
          </p:cNvPr>
          <p:cNvGraphicFramePr>
            <a:graphicFrameLocks noGrp="1"/>
          </p:cNvGraphicFramePr>
          <p:nvPr>
            <p:extLst>
              <p:ext uri="{D42A27DB-BD31-4B8C-83A1-F6EECF244321}">
                <p14:modId xmlns:p14="http://schemas.microsoft.com/office/powerpoint/2010/main" val="369743872"/>
              </p:ext>
            </p:extLst>
          </p:nvPr>
        </p:nvGraphicFramePr>
        <p:xfrm>
          <a:off x="628648" y="2096886"/>
          <a:ext cx="7485204" cy="365760"/>
        </p:xfrm>
        <a:graphic>
          <a:graphicData uri="http://schemas.openxmlformats.org/drawingml/2006/table">
            <a:tbl>
              <a:tblPr firstRow="1" bandRow="1">
                <a:tableStyleId>{5C22544A-7EE6-4342-B048-85BDC9FD1C3A}</a:tableStyleId>
              </a:tblPr>
              <a:tblGrid>
                <a:gridCol w="1871301">
                  <a:extLst>
                    <a:ext uri="{9D8B030D-6E8A-4147-A177-3AD203B41FA5}">
                      <a16:colId xmlns:a16="http://schemas.microsoft.com/office/drawing/2014/main" val="4111684966"/>
                    </a:ext>
                  </a:extLst>
                </a:gridCol>
                <a:gridCol w="1871301">
                  <a:extLst>
                    <a:ext uri="{9D8B030D-6E8A-4147-A177-3AD203B41FA5}">
                      <a16:colId xmlns:a16="http://schemas.microsoft.com/office/drawing/2014/main" val="2835984752"/>
                    </a:ext>
                  </a:extLst>
                </a:gridCol>
                <a:gridCol w="1871301">
                  <a:extLst>
                    <a:ext uri="{9D8B030D-6E8A-4147-A177-3AD203B41FA5}">
                      <a16:colId xmlns:a16="http://schemas.microsoft.com/office/drawing/2014/main" val="3678137473"/>
                    </a:ext>
                  </a:extLst>
                </a:gridCol>
                <a:gridCol w="1871301">
                  <a:extLst>
                    <a:ext uri="{9D8B030D-6E8A-4147-A177-3AD203B41FA5}">
                      <a16:colId xmlns:a16="http://schemas.microsoft.com/office/drawing/2014/main" val="3381450518"/>
                    </a:ext>
                  </a:extLst>
                </a:gridCol>
              </a:tblGrid>
              <a:tr h="340520">
                <a:tc>
                  <a:txBody>
                    <a:bodyPr/>
                    <a:lstStyle/>
                    <a:p>
                      <a:r>
                        <a:rPr lang="zh-TW" altLang="en-US" dirty="0"/>
                        <a:t>晴天</a:t>
                      </a:r>
                      <a:endParaRPr lang="zh-HK" altLang="en-US" dirty="0"/>
                    </a:p>
                  </a:txBody>
                  <a:tcPr/>
                </a:tc>
                <a:tc>
                  <a:txBody>
                    <a:bodyPr/>
                    <a:lstStyle/>
                    <a:p>
                      <a:r>
                        <a:rPr lang="en-US" altLang="zh-HK" dirty="0">
                          <a:solidFill>
                            <a:schemeClr val="tx1"/>
                          </a:solidFill>
                        </a:rPr>
                        <a:t>32 </a:t>
                      </a:r>
                      <a:r>
                        <a:rPr lang="zh-TW" altLang="en-US" dirty="0">
                          <a:solidFill>
                            <a:schemeClr val="tx1"/>
                          </a:solidFill>
                        </a:rPr>
                        <a:t>小時</a:t>
                      </a:r>
                      <a:endParaRPr lang="zh-HK" altLang="en-US" dirty="0">
                        <a:solidFill>
                          <a:schemeClr val="tx1"/>
                        </a:solidFill>
                      </a:endParaRPr>
                    </a:p>
                  </a:txBody>
                  <a:tcPr>
                    <a:solidFill>
                      <a:srgbClr val="CFD5EA"/>
                    </a:solidFill>
                  </a:tcPr>
                </a:tc>
                <a:tc>
                  <a:txBody>
                    <a:bodyPr/>
                    <a:lstStyle/>
                    <a:p>
                      <a:r>
                        <a:rPr lang="zh-TW" altLang="en-US" dirty="0"/>
                        <a:t>陰天</a:t>
                      </a:r>
                      <a:endParaRPr lang="zh-HK" altLang="en-US" dirty="0"/>
                    </a:p>
                  </a:txBody>
                  <a:tcPr/>
                </a:tc>
                <a:tc>
                  <a:txBody>
                    <a:bodyPr/>
                    <a:lstStyle/>
                    <a:p>
                      <a:r>
                        <a:rPr lang="en-US" altLang="zh-HK" sz="1800" b="1" kern="1200" dirty="0">
                          <a:solidFill>
                            <a:schemeClr val="tx1"/>
                          </a:solidFill>
                          <a:latin typeface="+mn-lt"/>
                          <a:ea typeface="+mn-ea"/>
                          <a:cs typeface="+mn-cs"/>
                        </a:rPr>
                        <a:t>62 </a:t>
                      </a:r>
                      <a:r>
                        <a:rPr lang="zh-TW" altLang="en-US" sz="1800" b="1" kern="1200" dirty="0">
                          <a:solidFill>
                            <a:schemeClr val="tx1"/>
                          </a:solidFill>
                          <a:latin typeface="+mn-lt"/>
                          <a:ea typeface="+mn-ea"/>
                          <a:cs typeface="+mn-cs"/>
                        </a:rPr>
                        <a:t>小時</a:t>
                      </a:r>
                      <a:endParaRPr lang="zh-HK" altLang="en-US" sz="1800" b="1" kern="1200" dirty="0">
                        <a:solidFill>
                          <a:schemeClr val="tx1"/>
                        </a:solidFill>
                        <a:latin typeface="+mn-lt"/>
                        <a:ea typeface="+mn-ea"/>
                        <a:cs typeface="+mn-cs"/>
                      </a:endParaRPr>
                    </a:p>
                  </a:txBody>
                  <a:tcPr>
                    <a:solidFill>
                      <a:srgbClr val="CFD5EA"/>
                    </a:solidFill>
                  </a:tcPr>
                </a:tc>
                <a:extLst>
                  <a:ext uri="{0D108BD9-81ED-4DB2-BD59-A6C34878D82A}">
                    <a16:rowId xmlns:a16="http://schemas.microsoft.com/office/drawing/2014/main" val="3872747537"/>
                  </a:ext>
                </a:extLst>
              </a:tr>
            </a:tbl>
          </a:graphicData>
        </a:graphic>
      </p:graphicFrame>
      <p:sp>
        <p:nvSpPr>
          <p:cNvPr id="5" name="投影片編號版面配置區 4">
            <a:extLst>
              <a:ext uri="{FF2B5EF4-FFF2-40B4-BE49-F238E27FC236}">
                <a16:creationId xmlns:a16="http://schemas.microsoft.com/office/drawing/2014/main" id="{1A6C753E-A1E6-A938-27ED-191137C8E030}"/>
              </a:ext>
            </a:extLst>
          </p:cNvPr>
          <p:cNvSpPr>
            <a:spLocks noGrp="1"/>
          </p:cNvSpPr>
          <p:nvPr>
            <p:ph type="sldNum" sz="quarter" idx="12"/>
          </p:nvPr>
        </p:nvSpPr>
        <p:spPr/>
        <p:txBody>
          <a:bodyPr/>
          <a:lstStyle/>
          <a:p>
            <a:fld id="{4E5A4922-9F8A-4B01-B34F-BEA785EAD88A}" type="slidenum">
              <a:rPr lang="en-US" smtClean="0"/>
              <a:t>15</a:t>
            </a:fld>
            <a:endParaRPr lang="en-US"/>
          </a:p>
        </p:txBody>
      </p:sp>
    </p:spTree>
    <p:extLst>
      <p:ext uri="{BB962C8B-B14F-4D97-AF65-F5344CB8AC3E}">
        <p14:creationId xmlns:p14="http://schemas.microsoft.com/office/powerpoint/2010/main" val="2372229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DFD05-A32B-224E-AFAC-EF8203835660}"/>
              </a:ext>
            </a:extLst>
          </p:cNvPr>
          <p:cNvSpPr>
            <a:spLocks noGrp="1"/>
          </p:cNvSpPr>
          <p:nvPr>
            <p:ph type="title"/>
          </p:nvPr>
        </p:nvSpPr>
        <p:spPr/>
        <p:txBody>
          <a:bodyPr>
            <a:normAutofit/>
          </a:bodyPr>
          <a:lstStyle/>
          <a:p>
            <a:pPr algn="ctr"/>
            <a:r>
              <a:rPr lang="zh-TW" altLang="en-US" sz="3200" b="1" dirty="0">
                <a:solidFill>
                  <a:srgbClr val="283F19"/>
                </a:solidFill>
                <a:latin typeface="王漢宗特黑體繁" panose="02000500000000000000" pitchFamily="2" charset="-120"/>
                <a:ea typeface="王漢宗特黑體繁" panose="02000500000000000000" pitchFamily="2" charset="-120"/>
              </a:rPr>
              <a:t>困難及應對</a:t>
            </a:r>
            <a:endParaRPr lang="en-US" sz="3200" b="1" dirty="0">
              <a:solidFill>
                <a:srgbClr val="283F19"/>
              </a:solidFill>
              <a:latin typeface="王漢宗特黑體繁" panose="02000500000000000000" pitchFamily="2" charset="-120"/>
              <a:ea typeface="王漢宗特黑體繁" panose="02000500000000000000" pitchFamily="2" charset="-120"/>
            </a:endParaRPr>
          </a:p>
        </p:txBody>
      </p:sp>
      <p:graphicFrame>
        <p:nvGraphicFramePr>
          <p:cNvPr id="5" name="表格 5">
            <a:extLst>
              <a:ext uri="{FF2B5EF4-FFF2-40B4-BE49-F238E27FC236}">
                <a16:creationId xmlns:a16="http://schemas.microsoft.com/office/drawing/2014/main" id="{A69CF39A-21E2-6CBD-770D-563C0E9D4E07}"/>
              </a:ext>
            </a:extLst>
          </p:cNvPr>
          <p:cNvGraphicFramePr>
            <a:graphicFrameLocks noGrp="1"/>
          </p:cNvGraphicFramePr>
          <p:nvPr>
            <p:extLst>
              <p:ext uri="{D42A27DB-BD31-4B8C-83A1-F6EECF244321}">
                <p14:modId xmlns:p14="http://schemas.microsoft.com/office/powerpoint/2010/main" val="1352199838"/>
              </p:ext>
            </p:extLst>
          </p:nvPr>
        </p:nvGraphicFramePr>
        <p:xfrm>
          <a:off x="833120" y="1376680"/>
          <a:ext cx="7518400" cy="4998720"/>
        </p:xfrm>
        <a:graphic>
          <a:graphicData uri="http://schemas.openxmlformats.org/drawingml/2006/table">
            <a:tbl>
              <a:tblPr firstRow="1" bandRow="1">
                <a:tableStyleId>{5C22544A-7EE6-4342-B048-85BDC9FD1C3A}</a:tableStyleId>
              </a:tblPr>
              <a:tblGrid>
                <a:gridCol w="3759200">
                  <a:extLst>
                    <a:ext uri="{9D8B030D-6E8A-4147-A177-3AD203B41FA5}">
                      <a16:colId xmlns:a16="http://schemas.microsoft.com/office/drawing/2014/main" val="3543496419"/>
                    </a:ext>
                  </a:extLst>
                </a:gridCol>
                <a:gridCol w="3759200">
                  <a:extLst>
                    <a:ext uri="{9D8B030D-6E8A-4147-A177-3AD203B41FA5}">
                      <a16:colId xmlns:a16="http://schemas.microsoft.com/office/drawing/2014/main" val="3177693624"/>
                    </a:ext>
                  </a:extLst>
                </a:gridCol>
              </a:tblGrid>
              <a:tr h="4703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zh-HK" sz="2800" b="1" kern="1200" dirty="0">
                          <a:solidFill>
                            <a:schemeClr val="lt1"/>
                          </a:solidFill>
                          <a:effectLst/>
                          <a:latin typeface="+mn-lt"/>
                          <a:ea typeface="+mn-ea"/>
                          <a:cs typeface="+mn-cs"/>
                        </a:rPr>
                        <a:t>困難：</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zh-HK" sz="2800" b="1" kern="1200" dirty="0">
                          <a:solidFill>
                            <a:schemeClr val="lt1"/>
                          </a:solidFill>
                          <a:effectLst/>
                          <a:latin typeface="+mn-lt"/>
                          <a:ea typeface="+mn-ea"/>
                          <a:cs typeface="+mn-cs"/>
                        </a:rPr>
                        <a:t>應對：</a:t>
                      </a:r>
                    </a:p>
                  </a:txBody>
                  <a:tcPr/>
                </a:tc>
                <a:extLst>
                  <a:ext uri="{0D108BD9-81ED-4DB2-BD59-A6C34878D82A}">
                    <a16:rowId xmlns:a16="http://schemas.microsoft.com/office/drawing/2014/main" val="1598777470"/>
                  </a:ext>
                </a:extLst>
              </a:tr>
              <a:tr h="4285167">
                <a:tc>
                  <a:txBody>
                    <a:bodyPr/>
                    <a:lstStyle/>
                    <a:p>
                      <a:pPr marL="457200" indent="-457200">
                        <a:buFont typeface="+mj-lt"/>
                        <a:buAutoNum type="arabicPeriod"/>
                      </a:pPr>
                      <a:r>
                        <a:rPr lang="zh-TW" altLang="en-US" sz="2400" kern="1200" dirty="0">
                          <a:solidFill>
                            <a:schemeClr val="dk1"/>
                          </a:solidFill>
                          <a:effectLst/>
                          <a:latin typeface="+mn-lt"/>
                          <a:ea typeface="+mn-ea"/>
                          <a:cs typeface="+mn-cs"/>
                        </a:rPr>
                        <a:t>高樓</a:t>
                      </a:r>
                      <a:r>
                        <a:rPr lang="zh-TW" altLang="zh-HK" sz="2400" kern="1200" dirty="0">
                          <a:solidFill>
                            <a:schemeClr val="dk1"/>
                          </a:solidFill>
                          <a:effectLst/>
                          <a:latin typeface="+mn-lt"/>
                          <a:ea typeface="+mn-ea"/>
                          <a:cs typeface="+mn-cs"/>
                        </a:rPr>
                        <a:t>大廈阻擋陽光</a:t>
                      </a:r>
                    </a:p>
                    <a:p>
                      <a:pPr marL="457200" indent="-457200">
                        <a:buFont typeface="+mj-lt"/>
                        <a:buAutoNum type="arabicPeriod"/>
                      </a:pPr>
                      <a:r>
                        <a:rPr lang="zh-TW" altLang="zh-HK" sz="2400" kern="1200" dirty="0">
                          <a:solidFill>
                            <a:schemeClr val="dk1"/>
                          </a:solidFill>
                          <a:effectLst/>
                          <a:latin typeface="+mn-lt"/>
                          <a:ea typeface="+mn-ea"/>
                          <a:cs typeface="+mn-cs"/>
                        </a:rPr>
                        <a:t>太陽能板需長時間將儲電池充滿</a:t>
                      </a:r>
                    </a:p>
                    <a:p>
                      <a:pPr marL="457200" indent="-457200">
                        <a:buFont typeface="+mj-lt"/>
                        <a:buAutoNum type="arabicPeriod"/>
                      </a:pPr>
                      <a:r>
                        <a:rPr lang="zh-TW" altLang="zh-HK" sz="2400" kern="1200" dirty="0">
                          <a:solidFill>
                            <a:schemeClr val="dk1"/>
                          </a:solidFill>
                          <a:effectLst/>
                          <a:latin typeface="+mn-lt"/>
                          <a:ea typeface="+mn-ea"/>
                          <a:cs typeface="+mn-cs"/>
                        </a:rPr>
                        <a:t>室內反射的太陽光不足</a:t>
                      </a:r>
                    </a:p>
                    <a:p>
                      <a:pPr marL="457200" indent="-457200">
                        <a:buFont typeface="+mj-lt"/>
                        <a:buAutoNum type="arabicPeriod"/>
                      </a:pPr>
                      <a:r>
                        <a:rPr lang="zh-TW" altLang="zh-HK" sz="2400" kern="1200" dirty="0">
                          <a:solidFill>
                            <a:schemeClr val="dk1"/>
                          </a:solidFill>
                          <a:effectLst/>
                          <a:latin typeface="+mn-lt"/>
                          <a:ea typeface="+mn-ea"/>
                          <a:cs typeface="+mn-cs"/>
                        </a:rPr>
                        <a:t>太陽能光電效能</a:t>
                      </a:r>
                      <a:r>
                        <a:rPr lang="zh-TW" altLang="en-US" sz="2400" kern="1200" dirty="0">
                          <a:solidFill>
                            <a:schemeClr val="dk1"/>
                          </a:solidFill>
                          <a:effectLst/>
                          <a:latin typeface="+mn-lt"/>
                          <a:ea typeface="+mn-ea"/>
                          <a:cs typeface="+mn-cs"/>
                        </a:rPr>
                        <a:t>低</a:t>
                      </a:r>
                      <a:r>
                        <a:rPr lang="zh-TW" altLang="zh-HK" sz="2400" kern="1200" dirty="0">
                          <a:solidFill>
                            <a:schemeClr val="dk1"/>
                          </a:solidFill>
                          <a:effectLst/>
                          <a:latin typeface="+mn-lt"/>
                          <a:ea typeface="+mn-ea"/>
                          <a:cs typeface="+mn-cs"/>
                        </a:rPr>
                        <a:t> </a:t>
                      </a:r>
                    </a:p>
                    <a:p>
                      <a:pPr marL="457200" indent="-457200">
                        <a:buFont typeface="+mj-lt"/>
                        <a:buAutoNum type="arabicPeriod"/>
                      </a:pPr>
                      <a:r>
                        <a:rPr lang="zh-TW" altLang="zh-HK" sz="2400" kern="1200" dirty="0">
                          <a:solidFill>
                            <a:schemeClr val="dk1"/>
                          </a:solidFill>
                          <a:effectLst/>
                          <a:latin typeface="+mn-lt"/>
                          <a:ea typeface="+mn-ea"/>
                          <a:cs typeface="+mn-cs"/>
                        </a:rPr>
                        <a:t>儲電池電量不足將水煲至</a:t>
                      </a:r>
                      <a:r>
                        <a:rPr lang="en-US" altLang="zh-HK" sz="2400" kern="1200" dirty="0">
                          <a:solidFill>
                            <a:schemeClr val="dk1"/>
                          </a:solidFill>
                          <a:effectLst/>
                          <a:latin typeface="+mn-lt"/>
                          <a:ea typeface="+mn-ea"/>
                          <a:cs typeface="+mn-cs"/>
                        </a:rPr>
                        <a:t>100</a:t>
                      </a:r>
                      <a:r>
                        <a:rPr lang="zh-TW" altLang="zh-HK" sz="2400" kern="1200" dirty="0">
                          <a:solidFill>
                            <a:schemeClr val="dk1"/>
                          </a:solidFill>
                          <a:effectLst/>
                          <a:latin typeface="+mn-lt"/>
                          <a:ea typeface="+mn-ea"/>
                          <a:cs typeface="+mn-cs"/>
                        </a:rPr>
                        <a:t>℃</a:t>
                      </a:r>
                    </a:p>
                    <a:p>
                      <a:pPr marL="457200" indent="-457200">
                        <a:buFont typeface="+mj-lt"/>
                        <a:buAutoNum type="arabicPeriod"/>
                      </a:pPr>
                      <a:r>
                        <a:rPr lang="zh-TW" altLang="zh-HK" sz="2400" kern="1200" dirty="0">
                          <a:solidFill>
                            <a:schemeClr val="dk1"/>
                          </a:solidFill>
                          <a:effectLst/>
                          <a:latin typeface="+mn-lt"/>
                          <a:ea typeface="+mn-ea"/>
                          <a:cs typeface="+mn-cs"/>
                        </a:rPr>
                        <a:t>市區灰塵多影響太陽板吸收</a:t>
                      </a:r>
                    </a:p>
                    <a:p>
                      <a:endParaRPr lang="zh-HK" altLang="en-US" sz="2400" dirty="0"/>
                    </a:p>
                  </a:txBody>
                  <a:tcPr/>
                </a:tc>
                <a:tc>
                  <a:txBody>
                    <a:bodyPr/>
                    <a:lstStyle/>
                    <a:p>
                      <a:pPr marL="457200" indent="-457200">
                        <a:buFont typeface="+mj-lt"/>
                        <a:buAutoNum type="arabicPeriod"/>
                      </a:pPr>
                      <a:r>
                        <a:rPr lang="zh-TW" altLang="zh-HK" sz="2400" kern="1200" dirty="0">
                          <a:solidFill>
                            <a:schemeClr val="dk1"/>
                          </a:solidFill>
                          <a:effectLst/>
                          <a:latin typeface="+mn-lt"/>
                          <a:ea typeface="+mn-ea"/>
                          <a:cs typeface="+mn-cs"/>
                        </a:rPr>
                        <a:t>將太陽能板放置在空曠及沒阻擋陽光的室外地方</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zh-TW" altLang="zh-HK" sz="2400" kern="1200" dirty="0">
                          <a:solidFill>
                            <a:schemeClr val="dk1"/>
                          </a:solidFill>
                          <a:effectLst/>
                          <a:latin typeface="+mn-lt"/>
                          <a:ea typeface="+mn-ea"/>
                          <a:cs typeface="+mn-cs"/>
                        </a:rPr>
                        <a:t>增加太陽能板數量及提升至總輸出</a:t>
                      </a:r>
                    </a:p>
                    <a:p>
                      <a:pPr marL="457200" indent="-457200">
                        <a:buFont typeface="+mj-lt"/>
                        <a:buAutoNum type="arabicPeriod"/>
                      </a:pPr>
                      <a:r>
                        <a:rPr lang="zh-TW" altLang="en-US" sz="2400" kern="1200" dirty="0">
                          <a:solidFill>
                            <a:schemeClr val="dk1"/>
                          </a:solidFill>
                          <a:effectLst/>
                          <a:latin typeface="+mn-lt"/>
                          <a:ea typeface="+mn-ea"/>
                          <a:cs typeface="+mn-cs"/>
                        </a:rPr>
                        <a:t>太陽板必須放在室外</a:t>
                      </a:r>
                      <a:endParaRPr lang="en-US" altLang="zh-TW" sz="2400" kern="1200" dirty="0">
                        <a:solidFill>
                          <a:schemeClr val="dk1"/>
                        </a:solidFill>
                        <a:effectLst/>
                        <a:latin typeface="+mn-lt"/>
                        <a:ea typeface="+mn-ea"/>
                        <a:cs typeface="+mn-cs"/>
                      </a:endParaRPr>
                    </a:p>
                    <a:p>
                      <a:pPr marL="457200" indent="-457200">
                        <a:buFont typeface="+mj-lt"/>
                        <a:buAutoNum type="arabicPeriod"/>
                      </a:pPr>
                      <a:r>
                        <a:rPr lang="zh-TW" altLang="zh-HK" sz="2400" kern="1200" dirty="0">
                          <a:solidFill>
                            <a:schemeClr val="dk1"/>
                          </a:solidFill>
                          <a:effectLst/>
                          <a:latin typeface="+mn-lt"/>
                          <a:ea typeface="+mn-ea"/>
                          <a:cs typeface="+mn-cs"/>
                        </a:rPr>
                        <a:t>研究</a:t>
                      </a:r>
                      <a:r>
                        <a:rPr lang="zh-TW" altLang="en-US" sz="2400" kern="1200" dirty="0">
                          <a:solidFill>
                            <a:schemeClr val="dk1"/>
                          </a:solidFill>
                          <a:effectLst/>
                          <a:latin typeface="+mn-lt"/>
                          <a:ea typeface="+mn-ea"/>
                          <a:cs typeface="+mn-cs"/>
                        </a:rPr>
                        <a:t>其它方法</a:t>
                      </a:r>
                      <a:r>
                        <a:rPr lang="zh-TW" altLang="zh-HK" sz="2400" kern="1200" dirty="0">
                          <a:solidFill>
                            <a:schemeClr val="dk1"/>
                          </a:solidFill>
                          <a:effectLst/>
                          <a:latin typeface="+mn-lt"/>
                          <a:ea typeface="+mn-ea"/>
                          <a:cs typeface="+mn-cs"/>
                        </a:rPr>
                        <a:t>提升太陽能光電效能</a:t>
                      </a:r>
                      <a:endParaRPr lang="en-US" altLang="zh-TW" sz="2400" kern="1200" dirty="0">
                        <a:solidFill>
                          <a:schemeClr val="dk1"/>
                        </a:solidFill>
                        <a:effectLst/>
                        <a:latin typeface="+mn-lt"/>
                        <a:ea typeface="+mn-ea"/>
                        <a:cs typeface="+mn-cs"/>
                      </a:endParaRPr>
                    </a:p>
                    <a:p>
                      <a:pPr marL="457200" indent="-457200">
                        <a:buFont typeface="+mj-lt"/>
                        <a:buAutoNum type="arabicPeriod"/>
                      </a:pPr>
                      <a:r>
                        <a:rPr lang="zh-TW" altLang="zh-HK" sz="2400" kern="1200" dirty="0">
                          <a:solidFill>
                            <a:schemeClr val="dk1"/>
                          </a:solidFill>
                          <a:effectLst/>
                          <a:latin typeface="+mn-lt"/>
                          <a:ea typeface="+mn-ea"/>
                          <a:cs typeface="+mn-cs"/>
                        </a:rPr>
                        <a:t>建議使用</a:t>
                      </a:r>
                      <a:r>
                        <a:rPr lang="en-US" altLang="zh-HK" sz="2400" kern="1200" dirty="0">
                          <a:solidFill>
                            <a:schemeClr val="dk1"/>
                          </a:solidFill>
                          <a:effectLst/>
                          <a:latin typeface="+mn-lt"/>
                          <a:ea typeface="+mn-ea"/>
                          <a:cs typeface="+mn-cs"/>
                        </a:rPr>
                        <a:t>12V (100 AH)</a:t>
                      </a:r>
                      <a:r>
                        <a:rPr lang="zh-TW" altLang="zh-HK" sz="2400" kern="1200" dirty="0">
                          <a:solidFill>
                            <a:schemeClr val="dk1"/>
                          </a:solidFill>
                          <a:effectLst/>
                          <a:latin typeface="+mn-lt"/>
                          <a:ea typeface="+mn-ea"/>
                          <a:cs typeface="+mn-cs"/>
                        </a:rPr>
                        <a:t>以上儲電池推動電熱爐</a:t>
                      </a:r>
                    </a:p>
                    <a:p>
                      <a:pPr marL="457200" indent="-457200">
                        <a:buFont typeface="+mj-lt"/>
                        <a:buAutoNum type="arabicPeriod"/>
                      </a:pPr>
                      <a:r>
                        <a:rPr lang="zh-TW" altLang="zh-HK" sz="2400" kern="1200" dirty="0">
                          <a:solidFill>
                            <a:schemeClr val="dk1"/>
                          </a:solidFill>
                          <a:effectLst/>
                          <a:latin typeface="+mn-lt"/>
                          <a:ea typeface="+mn-ea"/>
                          <a:cs typeface="+mn-cs"/>
                        </a:rPr>
                        <a:t>定期清潔太陽板表面</a:t>
                      </a:r>
                    </a:p>
                    <a:p>
                      <a:endParaRPr lang="zh-HK" altLang="en-US" sz="2400" dirty="0"/>
                    </a:p>
                  </a:txBody>
                  <a:tcPr/>
                </a:tc>
                <a:extLst>
                  <a:ext uri="{0D108BD9-81ED-4DB2-BD59-A6C34878D82A}">
                    <a16:rowId xmlns:a16="http://schemas.microsoft.com/office/drawing/2014/main" val="3259546315"/>
                  </a:ext>
                </a:extLst>
              </a:tr>
            </a:tbl>
          </a:graphicData>
        </a:graphic>
      </p:graphicFrame>
      <p:sp>
        <p:nvSpPr>
          <p:cNvPr id="3" name="投影片編號版面配置區 2">
            <a:extLst>
              <a:ext uri="{FF2B5EF4-FFF2-40B4-BE49-F238E27FC236}">
                <a16:creationId xmlns:a16="http://schemas.microsoft.com/office/drawing/2014/main" id="{F06745CB-ABD1-CDBB-EE19-C789A60D703C}"/>
              </a:ext>
            </a:extLst>
          </p:cNvPr>
          <p:cNvSpPr>
            <a:spLocks noGrp="1"/>
          </p:cNvSpPr>
          <p:nvPr>
            <p:ph type="sldNum" sz="quarter" idx="12"/>
          </p:nvPr>
        </p:nvSpPr>
        <p:spPr/>
        <p:txBody>
          <a:bodyPr/>
          <a:lstStyle/>
          <a:p>
            <a:fld id="{4E5A4922-9F8A-4B01-B34F-BEA785EAD88A}" type="slidenum">
              <a:rPr lang="en-US" smtClean="0"/>
              <a:t>16</a:t>
            </a:fld>
            <a:endParaRPr lang="en-US"/>
          </a:p>
        </p:txBody>
      </p:sp>
    </p:spTree>
    <p:extLst>
      <p:ext uri="{BB962C8B-B14F-4D97-AF65-F5344CB8AC3E}">
        <p14:creationId xmlns:p14="http://schemas.microsoft.com/office/powerpoint/2010/main" val="4117157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8DFD05-A32B-224E-AFAC-EF8203835660}"/>
              </a:ext>
            </a:extLst>
          </p:cNvPr>
          <p:cNvSpPr>
            <a:spLocks noGrp="1"/>
          </p:cNvSpPr>
          <p:nvPr>
            <p:ph type="title"/>
          </p:nvPr>
        </p:nvSpPr>
        <p:spPr>
          <a:xfrm>
            <a:off x="628650" y="345810"/>
            <a:ext cx="3840421" cy="1325563"/>
          </a:xfrm>
        </p:spPr>
        <p:txBody>
          <a:bodyPr>
            <a:normAutofit/>
          </a:bodyPr>
          <a:lstStyle/>
          <a:p>
            <a:r>
              <a:rPr lang="zh-TW" altLang="en-US" b="1">
                <a:latin typeface="王漢宗特黑體繁" panose="02000500000000000000" pitchFamily="2" charset="-120"/>
                <a:ea typeface="王漢宗特黑體繁" panose="02000500000000000000" pitchFamily="2" charset="-120"/>
              </a:rPr>
              <a:t>建議及改善</a:t>
            </a:r>
            <a:endParaRPr lang="en-US" b="1">
              <a:latin typeface="王漢宗特黑體繁" panose="02000500000000000000" pitchFamily="2" charset="-120"/>
              <a:ea typeface="王漢宗特黑體繁" panose="02000500000000000000" pitchFamily="2" charset="-120"/>
            </a:endParaRPr>
          </a:p>
        </p:txBody>
      </p:sp>
      <p:sp>
        <p:nvSpPr>
          <p:cNvPr id="3" name="Content Placeholder 2">
            <a:extLst>
              <a:ext uri="{FF2B5EF4-FFF2-40B4-BE49-F238E27FC236}">
                <a16:creationId xmlns:a16="http://schemas.microsoft.com/office/drawing/2014/main" id="{43343793-2B99-4446-B7FF-F0AFFB326571}"/>
              </a:ext>
            </a:extLst>
          </p:cNvPr>
          <p:cNvSpPr>
            <a:spLocks noGrp="1"/>
          </p:cNvSpPr>
          <p:nvPr>
            <p:ph idx="1"/>
          </p:nvPr>
        </p:nvSpPr>
        <p:spPr>
          <a:xfrm>
            <a:off x="628650" y="1825625"/>
            <a:ext cx="3819146" cy="4351338"/>
          </a:xfrm>
        </p:spPr>
        <p:txBody>
          <a:bodyPr>
            <a:normAutofit/>
          </a:bodyPr>
          <a:lstStyle/>
          <a:p>
            <a:r>
              <a:rPr lang="zh-TW" altLang="zh-HK" sz="2200" kern="1200" dirty="0">
                <a:effectLst/>
                <a:latin typeface="cwTeXFangSong"/>
              </a:rPr>
              <a:t>增加太陽能板</a:t>
            </a:r>
            <a:r>
              <a:rPr lang="zh-TW" altLang="en-US" sz="2200" kern="1200" dirty="0">
                <a:effectLst/>
                <a:latin typeface="cwTeXFangSong"/>
              </a:rPr>
              <a:t>數量</a:t>
            </a:r>
            <a:r>
              <a:rPr lang="zh-TW" altLang="zh-HK" sz="2200" kern="1200" dirty="0">
                <a:effectLst/>
                <a:latin typeface="cwTeXFangSong"/>
              </a:rPr>
              <a:t>及 提升至總輸出</a:t>
            </a:r>
            <a:r>
              <a:rPr lang="en-US" altLang="zh-HK" sz="2200" kern="1200" dirty="0">
                <a:effectLst/>
                <a:latin typeface="cwTeXFangSong"/>
              </a:rPr>
              <a:t> 600W </a:t>
            </a:r>
            <a:r>
              <a:rPr lang="zh-TW" altLang="zh-HK" sz="2200" kern="1200" dirty="0">
                <a:effectLst/>
                <a:latin typeface="cwTeXFangSong"/>
              </a:rPr>
              <a:t>或以上</a:t>
            </a:r>
            <a:endParaRPr lang="en-US" altLang="zh-TW" sz="2200" kern="1200" dirty="0">
              <a:effectLst/>
              <a:latin typeface="cwTeXFangSong"/>
            </a:endParaRPr>
          </a:p>
          <a:p>
            <a:r>
              <a:rPr lang="zh-TW" altLang="zh-HK" sz="2200" kern="1200" dirty="0">
                <a:effectLst/>
                <a:latin typeface="cwTeXFangSong"/>
              </a:rPr>
              <a:t>將太陽能板放置在</a:t>
            </a:r>
            <a:r>
              <a:rPr lang="zh-TW" altLang="en-US" sz="2200" kern="1200" dirty="0">
                <a:effectLst/>
                <a:latin typeface="cwTeXFangSong"/>
              </a:rPr>
              <a:t>天台或</a:t>
            </a:r>
            <a:r>
              <a:rPr lang="zh-TW" altLang="zh-HK" sz="2200" kern="1200" dirty="0">
                <a:effectLst/>
                <a:latin typeface="cwTeXFangSong"/>
              </a:rPr>
              <a:t>沒阻擋陽光地方</a:t>
            </a:r>
            <a:endParaRPr lang="en-US" altLang="zh-TW" sz="2200" kern="1200" dirty="0">
              <a:effectLst/>
              <a:latin typeface="cwTeXFangSong"/>
            </a:endParaRPr>
          </a:p>
          <a:p>
            <a:r>
              <a:rPr lang="zh-TW" altLang="zh-HK" sz="2200" kern="1200" dirty="0">
                <a:effectLst/>
                <a:latin typeface="cwTeXFangSong"/>
              </a:rPr>
              <a:t>研究</a:t>
            </a:r>
            <a:r>
              <a:rPr lang="zh-TW" altLang="en-US" sz="2200" kern="1200" dirty="0">
                <a:effectLst/>
                <a:latin typeface="cwTeXFangSong"/>
              </a:rPr>
              <a:t>其它方法</a:t>
            </a:r>
            <a:r>
              <a:rPr lang="zh-TW" altLang="zh-HK" sz="2200" kern="1200" dirty="0">
                <a:effectLst/>
                <a:latin typeface="cwTeXFangSong"/>
              </a:rPr>
              <a:t>提升太陽能光電效能，包括聚焦或反射陽光，太陽能板傾斜度自動調節系統等，風電混合系統</a:t>
            </a:r>
          </a:p>
          <a:p>
            <a:r>
              <a:rPr lang="zh-TW" altLang="zh-HK" sz="2200" kern="1200" dirty="0">
                <a:effectLst/>
                <a:latin typeface="cwTeXFangSong"/>
              </a:rPr>
              <a:t>建議使用</a:t>
            </a:r>
            <a:r>
              <a:rPr lang="en-US" altLang="zh-HK" sz="2200" kern="1200" dirty="0">
                <a:effectLst/>
                <a:latin typeface="cwTeXFangSong"/>
              </a:rPr>
              <a:t>12V (100 AH)</a:t>
            </a:r>
            <a:r>
              <a:rPr lang="zh-TW" altLang="zh-HK" sz="2200" kern="1200" dirty="0">
                <a:effectLst/>
                <a:latin typeface="cwTeXFangSong"/>
              </a:rPr>
              <a:t>或以上儲電池推動</a:t>
            </a:r>
            <a:r>
              <a:rPr lang="en-US" altLang="zh-HK" sz="2200" kern="1200" dirty="0">
                <a:effectLst/>
                <a:latin typeface="cwTeXFangSong"/>
              </a:rPr>
              <a:t> 12V </a:t>
            </a:r>
            <a:r>
              <a:rPr lang="zh-TW" altLang="zh-HK" sz="2200" kern="1200" dirty="0">
                <a:effectLst/>
                <a:latin typeface="cwTeXFangSong"/>
              </a:rPr>
              <a:t>電熱爐</a:t>
            </a:r>
          </a:p>
          <a:p>
            <a:endParaRPr lang="zh-TW" altLang="zh-HK" sz="2200" kern="1200" dirty="0">
              <a:effectLst/>
              <a:latin typeface="+mn-lt"/>
              <a:ea typeface="+mn-ea"/>
              <a:cs typeface="+mn-cs"/>
            </a:endParaRPr>
          </a:p>
          <a:p>
            <a:endParaRPr lang="zh-TW" altLang="zh-HK" sz="2200" kern="1200" dirty="0">
              <a:effectLst/>
              <a:latin typeface="+mn-lt"/>
              <a:ea typeface="+mn-ea"/>
              <a:cs typeface="+mn-cs"/>
            </a:endParaRPr>
          </a:p>
          <a:p>
            <a:pPr marL="0" indent="0">
              <a:buNone/>
            </a:pPr>
            <a:endParaRPr lang="en-US" sz="2200" dirty="0"/>
          </a:p>
        </p:txBody>
      </p:sp>
      <p:sp>
        <p:nvSpPr>
          <p:cNvPr id="14" name="Oval 13">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15426" y="1364732"/>
            <a:ext cx="710616"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圖片 3">
            <a:extLst>
              <a:ext uri="{FF2B5EF4-FFF2-40B4-BE49-F238E27FC236}">
                <a16:creationId xmlns:a16="http://schemas.microsoft.com/office/drawing/2014/main" id="{11F28A8C-0604-FC5E-F721-7812BDACF1EB}"/>
              </a:ext>
            </a:extLst>
          </p:cNvPr>
          <p:cNvPicPr>
            <a:picLocks noChangeAspect="1"/>
          </p:cNvPicPr>
          <p:nvPr/>
        </p:nvPicPr>
        <p:blipFill rotWithShape="1">
          <a:blip r:embed="rId2"/>
          <a:srcRect t="2428" r="1" b="1313"/>
          <a:stretch/>
        </p:blipFill>
        <p:spPr>
          <a:xfrm>
            <a:off x="6984400" y="4086225"/>
            <a:ext cx="2159599" cy="2771775"/>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16" name="Arc 15">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4022954" y="-170491"/>
            <a:ext cx="4021193" cy="3015895"/>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7" name="圖片 6" descr="一張含有 文字 的圖片&#10;&#10;自動產生的描述">
            <a:extLst>
              <a:ext uri="{FF2B5EF4-FFF2-40B4-BE49-F238E27FC236}">
                <a16:creationId xmlns:a16="http://schemas.microsoft.com/office/drawing/2014/main" id="{B30C93E6-AEC4-AD0D-B15C-DB42683CABB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093" r="18507"/>
          <a:stretch/>
        </p:blipFill>
        <p:spPr>
          <a:xfrm>
            <a:off x="4885811" y="0"/>
            <a:ext cx="2639484"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
        <p:nvSpPr>
          <p:cNvPr id="5" name="投影片編號版面配置區 4">
            <a:extLst>
              <a:ext uri="{FF2B5EF4-FFF2-40B4-BE49-F238E27FC236}">
                <a16:creationId xmlns:a16="http://schemas.microsoft.com/office/drawing/2014/main" id="{A3BBC900-1C56-D27B-D1D1-928EB774CB02}"/>
              </a:ext>
            </a:extLst>
          </p:cNvPr>
          <p:cNvSpPr>
            <a:spLocks noGrp="1"/>
          </p:cNvSpPr>
          <p:nvPr>
            <p:ph type="sldNum" sz="quarter" idx="12"/>
          </p:nvPr>
        </p:nvSpPr>
        <p:spPr>
          <a:xfrm>
            <a:off x="6457950" y="6356349"/>
            <a:ext cx="2057400" cy="365125"/>
          </a:xfrm>
        </p:spPr>
        <p:txBody>
          <a:bodyPr>
            <a:normAutofit/>
          </a:bodyPr>
          <a:lstStyle/>
          <a:p>
            <a:pPr>
              <a:spcAft>
                <a:spcPts val="600"/>
              </a:spcAft>
            </a:pPr>
            <a:fld id="{4E5A4922-9F8A-4B01-B34F-BEA785EAD88A}" type="slidenum">
              <a:rPr lang="en-US">
                <a:solidFill>
                  <a:srgbClr val="FFFFFF"/>
                </a:solidFill>
              </a:rPr>
              <a:pPr>
                <a:spcAft>
                  <a:spcPts val="600"/>
                </a:spcAft>
              </a:pPr>
              <a:t>17</a:t>
            </a:fld>
            <a:endParaRPr lang="en-US">
              <a:solidFill>
                <a:srgbClr val="FFFFFF"/>
              </a:solidFill>
            </a:endParaRPr>
          </a:p>
        </p:txBody>
      </p:sp>
    </p:spTree>
    <p:extLst>
      <p:ext uri="{BB962C8B-B14F-4D97-AF65-F5344CB8AC3E}">
        <p14:creationId xmlns:p14="http://schemas.microsoft.com/office/powerpoint/2010/main" val="1754898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DFD05-A32B-224E-AFAC-EF8203835660}"/>
              </a:ext>
            </a:extLst>
          </p:cNvPr>
          <p:cNvSpPr>
            <a:spLocks noGrp="1"/>
          </p:cNvSpPr>
          <p:nvPr>
            <p:ph type="title"/>
          </p:nvPr>
        </p:nvSpPr>
        <p:spPr/>
        <p:txBody>
          <a:bodyPr>
            <a:normAutofit/>
          </a:bodyPr>
          <a:lstStyle/>
          <a:p>
            <a:pPr algn="ctr"/>
            <a:r>
              <a:rPr lang="zh-TW" altLang="en-US" sz="3200" dirty="0">
                <a:solidFill>
                  <a:srgbClr val="283F19"/>
                </a:solidFill>
                <a:latin typeface="王漢宗特黑體繁" panose="02000500000000000000" pitchFamily="2" charset="-120"/>
                <a:ea typeface="王漢宗特黑體繁" panose="02000500000000000000" pitchFamily="2" charset="-120"/>
              </a:rPr>
              <a:t>總結</a:t>
            </a:r>
            <a:endParaRPr lang="en-US" sz="3200" dirty="0">
              <a:solidFill>
                <a:srgbClr val="283F19"/>
              </a:solidFill>
              <a:latin typeface="王漢宗特黑體繁" panose="02000500000000000000" pitchFamily="2" charset="-120"/>
              <a:ea typeface="王漢宗特黑體繁" panose="02000500000000000000" pitchFamily="2" charset="-120"/>
            </a:endParaRPr>
          </a:p>
        </p:txBody>
      </p:sp>
      <p:sp>
        <p:nvSpPr>
          <p:cNvPr id="3" name="Content Placeholder 2">
            <a:extLst>
              <a:ext uri="{FF2B5EF4-FFF2-40B4-BE49-F238E27FC236}">
                <a16:creationId xmlns:a16="http://schemas.microsoft.com/office/drawing/2014/main" id="{43343793-2B99-4446-B7FF-F0AFFB326571}"/>
              </a:ext>
            </a:extLst>
          </p:cNvPr>
          <p:cNvSpPr>
            <a:spLocks noGrp="1"/>
          </p:cNvSpPr>
          <p:nvPr>
            <p:ph idx="1"/>
          </p:nvPr>
        </p:nvSpPr>
        <p:spPr/>
        <p:txBody>
          <a:bodyPr>
            <a:normAutofit/>
          </a:bodyPr>
          <a:lstStyle/>
          <a:p>
            <a:pPr marL="0" indent="0">
              <a:buNone/>
            </a:pPr>
            <a:r>
              <a:rPr lang="en-US" altLang="zh-TW" kern="0" dirty="0">
                <a:effectLst/>
                <a:latin typeface="Calibri" panose="020F0502020204030204" pitchFamily="34" charset="0"/>
                <a:ea typeface="cwTeXFangSong"/>
                <a:cs typeface="cwTeXFangSong"/>
              </a:rPr>
              <a:t>         </a:t>
            </a:r>
            <a:r>
              <a:rPr lang="zh-TW" altLang="zh-HK" kern="0" dirty="0">
                <a:effectLst/>
                <a:latin typeface="Calibri" panose="020F0502020204030204" pitchFamily="34" charset="0"/>
                <a:ea typeface="cwTeXFangSong"/>
                <a:cs typeface="cwTeXFangSong"/>
              </a:rPr>
              <a:t>是次計劃</a:t>
            </a:r>
            <a:r>
              <a:rPr lang="zh-TW" altLang="en-US" kern="0" dirty="0">
                <a:effectLst/>
                <a:latin typeface="Calibri" panose="020F0502020204030204" pitchFamily="34" charset="0"/>
                <a:ea typeface="cwTeXFangSong"/>
                <a:cs typeface="cwTeXFangSong"/>
              </a:rPr>
              <a:t>我們希望可以</a:t>
            </a:r>
            <a:r>
              <a:rPr lang="zh-TW" altLang="zh-HK" kern="0" dirty="0">
                <a:effectLst/>
                <a:latin typeface="Calibri" panose="020F0502020204030204" pitchFamily="34" charset="0"/>
                <a:ea typeface="cwTeXFangSong"/>
                <a:cs typeface="cwTeXFangSong"/>
              </a:rPr>
              <a:t>透過</a:t>
            </a:r>
            <a:r>
              <a:rPr lang="zh-TW" altLang="en-US" kern="0" dirty="0">
                <a:effectLst/>
                <a:latin typeface="Calibri" panose="020F0502020204030204" pitchFamily="34" charset="0"/>
                <a:ea typeface="cwTeXFangSong"/>
                <a:cs typeface="cwTeXFangSong"/>
              </a:rPr>
              <a:t>使</a:t>
            </a:r>
            <a:r>
              <a:rPr lang="zh-TW" altLang="zh-HK" kern="0" dirty="0">
                <a:effectLst/>
                <a:latin typeface="Calibri" panose="020F0502020204030204" pitchFamily="34" charset="0"/>
                <a:ea typeface="cwTeXFangSong"/>
                <a:cs typeface="cwTeXFangSong"/>
              </a:rPr>
              <a:t>用</a:t>
            </a:r>
            <a:r>
              <a:rPr lang="zh-TW" altLang="en-US" kern="0" dirty="0">
                <a:solidFill>
                  <a:schemeClr val="accent2">
                    <a:lumMod val="75000"/>
                  </a:schemeClr>
                </a:solidFill>
                <a:latin typeface="Calibri" panose="020F0502020204030204" pitchFamily="34" charset="0"/>
                <a:ea typeface="cwTeXFangSong"/>
                <a:cs typeface="cwTeXFangSong"/>
              </a:rPr>
              <a:t>太陽能光電作用</a:t>
            </a:r>
            <a:r>
              <a:rPr lang="zh-TW" altLang="zh-HK" kern="0" dirty="0">
                <a:effectLst/>
                <a:latin typeface="Calibri" panose="020F0502020204030204" pitchFamily="34" charset="0"/>
                <a:ea typeface="cwTeXFangSong"/>
                <a:cs typeface="cwTeXFangSong"/>
              </a:rPr>
              <a:t>來處理家居污水問題，讓</a:t>
            </a:r>
            <a:r>
              <a:rPr lang="zh-TW" altLang="en-US" kern="0" dirty="0">
                <a:effectLst/>
                <a:latin typeface="Calibri" panose="020F0502020204030204" pitchFamily="34" charset="0"/>
                <a:ea typeface="cwTeXFangSong"/>
                <a:cs typeface="cwTeXFangSong"/>
              </a:rPr>
              <a:t>大家</a:t>
            </a:r>
            <a:r>
              <a:rPr lang="zh-TW" altLang="zh-HK" kern="0" dirty="0">
                <a:effectLst/>
                <a:latin typeface="Calibri" panose="020F0502020204030204" pitchFamily="34" charset="0"/>
                <a:ea typeface="cwTeXFangSong"/>
                <a:cs typeface="cwTeXFangSong"/>
              </a:rPr>
              <a:t>思考</a:t>
            </a:r>
            <a:r>
              <a:rPr lang="zh-TW" altLang="en-US" kern="0" dirty="0">
                <a:effectLst/>
                <a:latin typeface="Calibri" panose="020F0502020204030204" pitchFamily="34" charset="0"/>
                <a:ea typeface="cwTeXFangSong"/>
                <a:cs typeface="cwTeXFangSong"/>
              </a:rPr>
              <a:t>如何使用</a:t>
            </a:r>
            <a:r>
              <a:rPr lang="zh-TW" altLang="zh-HK" kern="0" dirty="0">
                <a:effectLst/>
                <a:latin typeface="Calibri" panose="020F0502020204030204" pitchFamily="34" charset="0"/>
                <a:ea typeface="cwTeXFangSong"/>
                <a:cs typeface="cwTeXFangSong"/>
              </a:rPr>
              <a:t>再生能源</a:t>
            </a:r>
            <a:r>
              <a:rPr lang="zh-TW" altLang="en-US" kern="0" dirty="0">
                <a:effectLst/>
                <a:latin typeface="Calibri" panose="020F0502020204030204" pitchFamily="34" charset="0"/>
                <a:ea typeface="cwTeXFangSong"/>
                <a:cs typeface="cwTeXFangSong"/>
              </a:rPr>
              <a:t>在日常家居生活</a:t>
            </a:r>
            <a:r>
              <a:rPr lang="zh-TW" altLang="zh-HK" kern="0" dirty="0">
                <a:effectLst/>
                <a:latin typeface="Calibri" panose="020F0502020204030204" pitchFamily="34" charset="0"/>
                <a:ea typeface="cwTeXFangSong"/>
                <a:cs typeface="cwTeXFangSong"/>
              </a:rPr>
              <a:t>的</a:t>
            </a:r>
            <a:r>
              <a:rPr lang="zh-TW" altLang="zh-HK" kern="0" dirty="0">
                <a:solidFill>
                  <a:schemeClr val="accent2">
                    <a:lumMod val="75000"/>
                  </a:schemeClr>
                </a:solidFill>
                <a:effectLst/>
                <a:latin typeface="Calibri" panose="020F0502020204030204" pitchFamily="34" charset="0"/>
                <a:ea typeface="cwTeXFangSong"/>
                <a:cs typeface="cwTeXFangSong"/>
              </a:rPr>
              <a:t>應用</a:t>
            </a:r>
            <a:r>
              <a:rPr lang="zh-TW" altLang="en-US" kern="0" dirty="0">
                <a:solidFill>
                  <a:schemeClr val="accent2">
                    <a:lumMod val="75000"/>
                  </a:schemeClr>
                </a:solidFill>
                <a:effectLst/>
                <a:latin typeface="Calibri" panose="020F0502020204030204" pitchFamily="34" charset="0"/>
                <a:ea typeface="cwTeXFangSong"/>
                <a:cs typeface="cwTeXFangSong"/>
              </a:rPr>
              <a:t>及其限制</a:t>
            </a:r>
            <a:r>
              <a:rPr lang="zh-TW" altLang="en-US" kern="0" dirty="0">
                <a:latin typeface="Calibri" panose="020F0502020204030204" pitchFamily="34" charset="0"/>
                <a:ea typeface="cwTeXFangSong"/>
                <a:cs typeface="cwTeXFangSong"/>
              </a:rPr>
              <a:t>。透過資料蒐集及分析，我們</a:t>
            </a:r>
            <a:r>
              <a:rPr lang="zh-TW" altLang="zh-HK" kern="0" dirty="0">
                <a:latin typeface="Calibri" panose="020F0502020204030204" pitchFamily="34" charset="0"/>
                <a:ea typeface="cwTeXFangSong"/>
                <a:cs typeface="cwTeXFangSong"/>
              </a:rPr>
              <a:t>明白每一滴</a:t>
            </a:r>
            <a:r>
              <a:rPr lang="zh-TW" altLang="en-US" kern="0" dirty="0">
                <a:latin typeface="Calibri" panose="020F0502020204030204" pitchFamily="34" charset="0"/>
                <a:ea typeface="cwTeXFangSong"/>
                <a:cs typeface="cwTeXFangSong"/>
              </a:rPr>
              <a:t>食</a:t>
            </a:r>
            <a:r>
              <a:rPr lang="zh-TW" altLang="zh-HK" kern="0" dirty="0">
                <a:latin typeface="Calibri" panose="020F0502020204030204" pitchFamily="34" charset="0"/>
                <a:ea typeface="cwTeXFangSong"/>
                <a:cs typeface="cwTeXFangSong"/>
              </a:rPr>
              <a:t>水都</a:t>
            </a:r>
            <a:r>
              <a:rPr lang="zh-TW" altLang="en-US" kern="0" dirty="0">
                <a:latin typeface="Calibri" panose="020F0502020204030204" pitchFamily="34" charset="0"/>
                <a:ea typeface="cwTeXFangSong"/>
                <a:cs typeface="cwTeXFangSong"/>
              </a:rPr>
              <a:t>得</a:t>
            </a:r>
            <a:r>
              <a:rPr lang="zh-TW" altLang="zh-HK" kern="0" dirty="0">
                <a:latin typeface="Calibri" panose="020F0502020204030204" pitchFamily="34" charset="0"/>
                <a:ea typeface="cwTeXFangSong"/>
                <a:cs typeface="cwTeXFangSong"/>
              </a:rPr>
              <a:t>來之不易</a:t>
            </a:r>
            <a:r>
              <a:rPr lang="zh-TW" altLang="en-US" kern="0" dirty="0">
                <a:latin typeface="Calibri" panose="020F0502020204030204" pitchFamily="34" charset="0"/>
                <a:ea typeface="cwTeXFangSong"/>
                <a:cs typeface="cwTeXFangSong"/>
              </a:rPr>
              <a:t>，學懂</a:t>
            </a:r>
            <a:r>
              <a:rPr lang="zh-TW" altLang="zh-HK" kern="0" dirty="0">
                <a:solidFill>
                  <a:schemeClr val="accent2">
                    <a:lumMod val="75000"/>
                  </a:schemeClr>
                </a:solidFill>
                <a:effectLst/>
                <a:latin typeface="Calibri" panose="020F0502020204030204" pitchFamily="34" charset="0"/>
                <a:ea typeface="cwTeXFangSong"/>
                <a:cs typeface="cwTeXFangSong"/>
              </a:rPr>
              <a:t>珍</a:t>
            </a:r>
            <a:r>
              <a:rPr lang="zh-TW" altLang="en-US" kern="0" dirty="0">
                <a:solidFill>
                  <a:schemeClr val="accent2">
                    <a:lumMod val="75000"/>
                  </a:schemeClr>
                </a:solidFill>
                <a:effectLst/>
                <a:latin typeface="Calibri" panose="020F0502020204030204" pitchFamily="34" charset="0"/>
                <a:ea typeface="cwTeXFangSong"/>
                <a:cs typeface="cwTeXFangSong"/>
              </a:rPr>
              <a:t>惜</a:t>
            </a:r>
            <a:r>
              <a:rPr lang="zh-TW" altLang="en-US" kern="0" dirty="0">
                <a:effectLst/>
                <a:latin typeface="Calibri" panose="020F0502020204030204" pitchFamily="34" charset="0"/>
                <a:ea typeface="cwTeXFangSong"/>
                <a:cs typeface="cwTeXFangSong"/>
              </a:rPr>
              <a:t>我們擁有的</a:t>
            </a:r>
            <a:r>
              <a:rPr lang="zh-TW" altLang="zh-HK" kern="0" dirty="0">
                <a:solidFill>
                  <a:schemeClr val="accent2">
                    <a:lumMod val="75000"/>
                  </a:schemeClr>
                </a:solidFill>
                <a:effectLst/>
                <a:latin typeface="Calibri" panose="020F0502020204030204" pitchFamily="34" charset="0"/>
                <a:ea typeface="cwTeXFangSong"/>
                <a:cs typeface="cwTeXFangSong"/>
              </a:rPr>
              <a:t>食水</a:t>
            </a:r>
            <a:r>
              <a:rPr lang="zh-TW" altLang="zh-HK" kern="0" dirty="0">
                <a:solidFill>
                  <a:schemeClr val="accent2">
                    <a:lumMod val="75000"/>
                  </a:schemeClr>
                </a:solidFill>
                <a:latin typeface="Calibri" panose="020F0502020204030204" pitchFamily="34" charset="0"/>
                <a:ea typeface="cwTeXFangSong"/>
                <a:cs typeface="cwTeXFangSong"/>
              </a:rPr>
              <a:t>資源</a:t>
            </a:r>
            <a:r>
              <a:rPr lang="zh-TW" altLang="en-US" kern="0" dirty="0">
                <a:latin typeface="Calibri" panose="020F0502020204030204" pitchFamily="34" charset="0"/>
                <a:ea typeface="cwTeXFangSong"/>
                <a:cs typeface="cwTeXFangSong"/>
              </a:rPr>
              <a:t>。</a:t>
            </a:r>
            <a:r>
              <a:rPr lang="zh-TW" altLang="zh-HK" kern="0" dirty="0">
                <a:latin typeface="Calibri" panose="020F0502020204030204" pitchFamily="34" charset="0"/>
                <a:ea typeface="cwTeXFangSong"/>
                <a:cs typeface="cwTeXFangSong"/>
              </a:rPr>
              <a:t>過程中，</a:t>
            </a:r>
            <a:r>
              <a:rPr lang="zh-TW" altLang="en-US" kern="0" dirty="0">
                <a:latin typeface="Calibri" panose="020F0502020204030204" pitchFamily="34" charset="0"/>
                <a:ea typeface="cwTeXFangSong"/>
                <a:cs typeface="cwTeXFangSong"/>
              </a:rPr>
              <a:t>我</a:t>
            </a:r>
            <a:r>
              <a:rPr lang="zh-TW" altLang="zh-HK" kern="0" dirty="0">
                <a:latin typeface="Calibri" panose="020F0502020204030204" pitchFamily="34" charset="0"/>
                <a:ea typeface="cwTeXFangSong"/>
                <a:cs typeface="cwTeXFangSong"/>
              </a:rPr>
              <a:t>們研究如何處理污水以及需要考慮的因素，包括</a:t>
            </a:r>
            <a:r>
              <a:rPr lang="zh-TW" altLang="en-US" kern="0" dirty="0">
                <a:latin typeface="Calibri" panose="020F0502020204030204" pitchFamily="34" charset="0"/>
                <a:ea typeface="cwTeXFangSong"/>
                <a:cs typeface="cwTeXFangSong"/>
              </a:rPr>
              <a:t>不同方法的</a:t>
            </a:r>
            <a:r>
              <a:rPr lang="zh-TW" altLang="en-US" kern="0" dirty="0">
                <a:solidFill>
                  <a:schemeClr val="accent2">
                    <a:lumMod val="75000"/>
                  </a:schemeClr>
                </a:solidFill>
                <a:latin typeface="Calibri" panose="020F0502020204030204" pitchFamily="34" charset="0"/>
                <a:ea typeface="cwTeXFangSong"/>
                <a:cs typeface="cwTeXFangSong"/>
              </a:rPr>
              <a:t>利弊</a:t>
            </a:r>
            <a:r>
              <a:rPr lang="zh-TW" altLang="zh-HK" kern="0" dirty="0">
                <a:latin typeface="Calibri" panose="020F0502020204030204" pitchFamily="34" charset="0"/>
                <a:ea typeface="cwTeXFangSong"/>
                <a:cs typeface="cwTeXFangSong"/>
              </a:rPr>
              <a:t>、</a:t>
            </a:r>
            <a:r>
              <a:rPr lang="zh-TW" altLang="zh-HK" kern="0" dirty="0">
                <a:solidFill>
                  <a:schemeClr val="accent2">
                    <a:lumMod val="75000"/>
                  </a:schemeClr>
                </a:solidFill>
                <a:latin typeface="Calibri" panose="020F0502020204030204" pitchFamily="34" charset="0"/>
                <a:ea typeface="cwTeXFangSong"/>
                <a:cs typeface="cwTeXFangSong"/>
              </a:rPr>
              <a:t>能源</a:t>
            </a:r>
            <a:r>
              <a:rPr lang="zh-TW" altLang="en-US" kern="0" dirty="0">
                <a:solidFill>
                  <a:schemeClr val="accent2">
                    <a:lumMod val="75000"/>
                  </a:schemeClr>
                </a:solidFill>
                <a:latin typeface="Calibri" panose="020F0502020204030204" pitchFamily="34" charset="0"/>
                <a:ea typeface="cwTeXFangSong"/>
                <a:cs typeface="cwTeXFangSong"/>
              </a:rPr>
              <a:t>需要</a:t>
            </a:r>
            <a:r>
              <a:rPr lang="zh-TW" altLang="zh-HK" kern="0" dirty="0">
                <a:latin typeface="Calibri" panose="020F0502020204030204" pitchFamily="34" charset="0"/>
                <a:ea typeface="cwTeXFangSong"/>
                <a:cs typeface="cwTeXFangSong"/>
              </a:rPr>
              <a:t>、</a:t>
            </a:r>
            <a:r>
              <a:rPr lang="zh-TW" altLang="zh-HK" kern="0" dirty="0">
                <a:solidFill>
                  <a:schemeClr val="accent2">
                    <a:lumMod val="75000"/>
                  </a:schemeClr>
                </a:solidFill>
                <a:latin typeface="Calibri" panose="020F0502020204030204" pitchFamily="34" charset="0"/>
                <a:ea typeface="cwTeXFangSong"/>
                <a:cs typeface="cwTeXFangSong"/>
              </a:rPr>
              <a:t>水質控制</a:t>
            </a:r>
            <a:r>
              <a:rPr lang="zh-TW" altLang="zh-HK" kern="0" dirty="0">
                <a:latin typeface="Calibri" panose="020F0502020204030204" pitchFamily="34" charset="0"/>
                <a:ea typeface="cwTeXFangSong"/>
                <a:cs typeface="cwTeXFangSong"/>
              </a:rPr>
              <a:t>等</a:t>
            </a:r>
            <a:r>
              <a:rPr lang="zh-TW" altLang="en-US" kern="0" dirty="0">
                <a:latin typeface="Calibri" panose="020F0502020204030204" pitchFamily="34" charset="0"/>
                <a:ea typeface="cwTeXFangSong"/>
                <a:cs typeface="cwTeXFangSong"/>
              </a:rPr>
              <a:t>，</a:t>
            </a:r>
            <a:r>
              <a:rPr lang="zh-TW" altLang="zh-HK" kern="0" dirty="0">
                <a:effectLst/>
                <a:latin typeface="Calibri" panose="020F0502020204030204" pitchFamily="34" charset="0"/>
                <a:ea typeface="cwTeXFangSong"/>
                <a:cs typeface="cwTeXFangSong"/>
              </a:rPr>
              <a:t>培養我們</a:t>
            </a:r>
            <a:r>
              <a:rPr lang="zh-TW" altLang="en-US" kern="0" dirty="0">
                <a:solidFill>
                  <a:schemeClr val="accent2">
                    <a:lumMod val="75000"/>
                  </a:schemeClr>
                </a:solidFill>
                <a:effectLst/>
                <a:latin typeface="Calibri" panose="020F0502020204030204" pitchFamily="34" charset="0"/>
                <a:ea typeface="cwTeXFangSong"/>
                <a:cs typeface="cwTeXFangSong"/>
              </a:rPr>
              <a:t>分析解難</a:t>
            </a:r>
            <a:r>
              <a:rPr lang="zh-TW" altLang="en-US" kern="0" dirty="0">
                <a:latin typeface="Calibri" panose="020F0502020204030204" pitchFamily="34" charset="0"/>
                <a:ea typeface="cwTeXFangSong"/>
                <a:cs typeface="cwTeXFangSong"/>
              </a:rPr>
              <a:t>，</a:t>
            </a:r>
            <a:r>
              <a:rPr lang="zh-TW" altLang="zh-HK" kern="0" dirty="0">
                <a:solidFill>
                  <a:schemeClr val="accent2">
                    <a:lumMod val="75000"/>
                  </a:schemeClr>
                </a:solidFill>
                <a:effectLst/>
                <a:latin typeface="Calibri" panose="020F0502020204030204" pitchFamily="34" charset="0"/>
                <a:ea typeface="cwTeXFangSong"/>
                <a:cs typeface="cwTeXFangSong"/>
              </a:rPr>
              <a:t>溝通</a:t>
            </a:r>
            <a:r>
              <a:rPr lang="zh-TW" altLang="en-US" kern="0" dirty="0">
                <a:effectLst/>
                <a:latin typeface="Calibri" panose="020F0502020204030204" pitchFamily="34" charset="0"/>
                <a:ea typeface="cwTeXFangSong"/>
                <a:cs typeface="cwTeXFangSong"/>
              </a:rPr>
              <a:t>及</a:t>
            </a:r>
            <a:r>
              <a:rPr lang="zh-TW" altLang="en-US" kern="0" dirty="0">
                <a:solidFill>
                  <a:schemeClr val="accent2">
                    <a:lumMod val="75000"/>
                  </a:schemeClr>
                </a:solidFill>
                <a:effectLst/>
                <a:latin typeface="Calibri" panose="020F0502020204030204" pitchFamily="34" charset="0"/>
                <a:ea typeface="cwTeXFangSong"/>
                <a:cs typeface="cwTeXFangSong"/>
              </a:rPr>
              <a:t>合作精神</a:t>
            </a:r>
            <a:r>
              <a:rPr lang="zh-TW" altLang="zh-HK" kern="0" dirty="0">
                <a:effectLst/>
                <a:latin typeface="Calibri" panose="020F0502020204030204" pitchFamily="34" charset="0"/>
                <a:ea typeface="cwTeXFangSong"/>
                <a:cs typeface="cwTeXFangSong"/>
              </a:rPr>
              <a:t>。</a:t>
            </a:r>
            <a:r>
              <a:rPr lang="zh-TW" altLang="en-US" kern="0" dirty="0">
                <a:effectLst/>
                <a:latin typeface="Calibri" panose="020F0502020204030204" pitchFamily="34" charset="0"/>
                <a:ea typeface="cwTeXFangSong"/>
                <a:cs typeface="cwTeXFangSong"/>
              </a:rPr>
              <a:t>當中學會的</a:t>
            </a:r>
            <a:r>
              <a:rPr lang="zh-TW" altLang="zh-HK" kern="0" dirty="0">
                <a:effectLst/>
                <a:latin typeface="Calibri" panose="020F0502020204030204" pitchFamily="34" charset="0"/>
                <a:ea typeface="cwTeXFangSong"/>
                <a:cs typeface="cwTeXFangSong"/>
              </a:rPr>
              <a:t>科學知識</a:t>
            </a:r>
            <a:r>
              <a:rPr lang="zh-TW" altLang="en-US" kern="0" dirty="0">
                <a:effectLst/>
                <a:latin typeface="Calibri" panose="020F0502020204030204" pitchFamily="34" charset="0"/>
                <a:ea typeface="cwTeXFangSong"/>
                <a:cs typeface="cwTeXFangSong"/>
              </a:rPr>
              <a:t>及研究方法，</a:t>
            </a:r>
            <a:r>
              <a:rPr lang="zh-TW" altLang="zh-HK" kern="0" dirty="0">
                <a:effectLst/>
                <a:latin typeface="Calibri" panose="020F0502020204030204" pitchFamily="34" charset="0"/>
                <a:ea typeface="cwTeXFangSong"/>
                <a:cs typeface="cwTeXFangSong"/>
              </a:rPr>
              <a:t>使我們</a:t>
            </a:r>
            <a:r>
              <a:rPr lang="zh-TW" altLang="en-US" kern="0" dirty="0">
                <a:effectLst/>
                <a:latin typeface="Calibri" panose="020F0502020204030204" pitchFamily="34" charset="0"/>
                <a:ea typeface="cwTeXFangSong"/>
                <a:cs typeface="cwTeXFangSong"/>
              </a:rPr>
              <a:t>明白</a:t>
            </a:r>
            <a:r>
              <a:rPr lang="zh-TW" altLang="zh-HK" kern="0" dirty="0">
                <a:effectLst/>
                <a:latin typeface="Calibri" panose="020F0502020204030204" pitchFamily="34" charset="0"/>
                <a:ea typeface="cwTeXFangSong"/>
                <a:cs typeface="cwTeXFangSong"/>
              </a:rPr>
              <a:t>科學知識</a:t>
            </a:r>
            <a:r>
              <a:rPr lang="zh-TW" altLang="en-US" kern="0" dirty="0">
                <a:effectLst/>
                <a:latin typeface="Calibri" panose="020F0502020204030204" pitchFamily="34" charset="0"/>
                <a:ea typeface="cwTeXFangSong"/>
                <a:cs typeface="cwTeXFangSong"/>
              </a:rPr>
              <a:t>領域</a:t>
            </a:r>
            <a:r>
              <a:rPr lang="zh-TW" altLang="en-US" kern="0" dirty="0">
                <a:solidFill>
                  <a:schemeClr val="accent2">
                    <a:lumMod val="75000"/>
                  </a:schemeClr>
                </a:solidFill>
                <a:effectLst/>
                <a:latin typeface="Calibri" panose="020F0502020204030204" pitchFamily="34" charset="0"/>
                <a:ea typeface="cwTeXFangSong"/>
                <a:cs typeface="cwTeXFangSong"/>
              </a:rPr>
              <a:t>無窮無盡</a:t>
            </a:r>
            <a:r>
              <a:rPr lang="zh-TW" altLang="en-US" kern="0" dirty="0">
                <a:effectLst/>
                <a:latin typeface="Calibri" panose="020F0502020204030204" pitchFamily="34" charset="0"/>
                <a:ea typeface="cwTeXFangSong"/>
                <a:cs typeface="cwTeXFangSong"/>
              </a:rPr>
              <a:t>，終身受用啊</a:t>
            </a:r>
            <a:r>
              <a:rPr lang="en-US" altLang="zh-TW" kern="0" dirty="0">
                <a:effectLst/>
                <a:latin typeface="Calibri" panose="020F0502020204030204" pitchFamily="34" charset="0"/>
                <a:ea typeface="cwTeXFangSong"/>
                <a:cs typeface="cwTeXFangSong"/>
              </a:rPr>
              <a:t>!</a:t>
            </a:r>
            <a:endParaRPr lang="zh-TW" altLang="zh-HK"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indent="0">
              <a:buNone/>
            </a:pPr>
            <a:endParaRPr lang="en-US" sz="1600" dirty="0"/>
          </a:p>
        </p:txBody>
      </p:sp>
      <p:sp>
        <p:nvSpPr>
          <p:cNvPr id="4" name="投影片編號版面配置區 3">
            <a:extLst>
              <a:ext uri="{FF2B5EF4-FFF2-40B4-BE49-F238E27FC236}">
                <a16:creationId xmlns:a16="http://schemas.microsoft.com/office/drawing/2014/main" id="{D981EBE6-9AD1-38CB-36F3-FEE4F8895217}"/>
              </a:ext>
            </a:extLst>
          </p:cNvPr>
          <p:cNvSpPr>
            <a:spLocks noGrp="1"/>
          </p:cNvSpPr>
          <p:nvPr>
            <p:ph type="sldNum" sz="quarter" idx="12"/>
          </p:nvPr>
        </p:nvSpPr>
        <p:spPr/>
        <p:txBody>
          <a:bodyPr/>
          <a:lstStyle/>
          <a:p>
            <a:fld id="{4E5A4922-9F8A-4B01-B34F-BEA785EAD88A}" type="slidenum">
              <a:rPr lang="en-US" smtClean="0"/>
              <a:t>18</a:t>
            </a:fld>
            <a:endParaRPr lang="en-US"/>
          </a:p>
        </p:txBody>
      </p:sp>
    </p:spTree>
    <p:extLst>
      <p:ext uri="{BB962C8B-B14F-4D97-AF65-F5344CB8AC3E}">
        <p14:creationId xmlns:p14="http://schemas.microsoft.com/office/powerpoint/2010/main" val="2157302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DFD05-A32B-224E-AFAC-EF8203835660}"/>
              </a:ext>
            </a:extLst>
          </p:cNvPr>
          <p:cNvSpPr>
            <a:spLocks noGrp="1"/>
          </p:cNvSpPr>
          <p:nvPr>
            <p:ph type="title"/>
          </p:nvPr>
        </p:nvSpPr>
        <p:spPr/>
        <p:txBody>
          <a:bodyPr>
            <a:normAutofit/>
          </a:bodyPr>
          <a:lstStyle/>
          <a:p>
            <a:pPr algn="ctr"/>
            <a:r>
              <a:rPr lang="zh-TW" altLang="en-US" sz="3200" b="1" dirty="0">
                <a:solidFill>
                  <a:srgbClr val="283F19"/>
                </a:solidFill>
                <a:latin typeface="王漢宗特黑體繁" panose="02000500000000000000" pitchFamily="2" charset="-120"/>
                <a:ea typeface="王漢宗特黑體繁" panose="02000500000000000000" pitchFamily="2" charset="-120"/>
              </a:rPr>
              <a:t>學生感想</a:t>
            </a:r>
            <a:endParaRPr lang="en-US" sz="3200" b="1" dirty="0">
              <a:solidFill>
                <a:srgbClr val="283F19"/>
              </a:solidFill>
              <a:latin typeface="王漢宗特黑體繁" panose="02000500000000000000" pitchFamily="2" charset="-120"/>
              <a:ea typeface="王漢宗特黑體繁" panose="02000500000000000000" pitchFamily="2" charset="-120"/>
            </a:endParaRPr>
          </a:p>
        </p:txBody>
      </p:sp>
      <p:sp>
        <p:nvSpPr>
          <p:cNvPr id="3" name="Content Placeholder 2">
            <a:extLst>
              <a:ext uri="{FF2B5EF4-FFF2-40B4-BE49-F238E27FC236}">
                <a16:creationId xmlns:a16="http://schemas.microsoft.com/office/drawing/2014/main" id="{43343793-2B99-4446-B7FF-F0AFFB326571}"/>
              </a:ext>
            </a:extLst>
          </p:cNvPr>
          <p:cNvSpPr>
            <a:spLocks noGrp="1"/>
          </p:cNvSpPr>
          <p:nvPr>
            <p:ph idx="1"/>
          </p:nvPr>
        </p:nvSpPr>
        <p:spPr/>
        <p:txBody>
          <a:bodyPr>
            <a:normAutofit lnSpcReduction="10000"/>
          </a:bodyPr>
          <a:lstStyle/>
          <a:p>
            <a:pPr marL="0" indent="0">
              <a:buNone/>
            </a:pPr>
            <a:r>
              <a:rPr lang="en-US" altLang="zh-TW" kern="0" dirty="0">
                <a:effectLst/>
                <a:latin typeface="Calibri" panose="020F0502020204030204" pitchFamily="34" charset="0"/>
                <a:ea typeface="cwTeXFangSong"/>
                <a:cs typeface="cwTeXFangSong"/>
              </a:rPr>
              <a:t>         </a:t>
            </a:r>
            <a:r>
              <a:rPr lang="zh-TW" altLang="zh-HK" kern="0" dirty="0">
                <a:effectLst/>
                <a:latin typeface="Calibri" panose="020F0502020204030204" pitchFamily="34" charset="0"/>
                <a:ea typeface="cwTeXFangSong"/>
                <a:cs typeface="cwTeXFangSong"/>
              </a:rPr>
              <a:t>在這次的設計中，從構思、討論、製作到改良的過程中，我們亦獲益良多。我們不僅</a:t>
            </a:r>
            <a:r>
              <a:rPr lang="zh-TW" altLang="en-US" kern="0" dirty="0">
                <a:effectLst/>
                <a:latin typeface="Calibri" panose="020F0502020204030204" pitchFamily="34" charset="0"/>
                <a:ea typeface="cwTeXFangSong"/>
                <a:cs typeface="cwTeXFangSong"/>
              </a:rPr>
              <a:t>學懂</a:t>
            </a:r>
            <a:r>
              <a:rPr lang="zh-TW" altLang="zh-HK" kern="0" dirty="0">
                <a:effectLst/>
                <a:latin typeface="Calibri" panose="020F0502020204030204" pitchFamily="34" charset="0"/>
                <a:ea typeface="cwTeXFangSong"/>
                <a:cs typeface="cwTeXFangSong"/>
              </a:rPr>
              <a:t>不少的</a:t>
            </a:r>
            <a:r>
              <a:rPr lang="en-US" altLang="zh-HK" kern="0" dirty="0">
                <a:effectLst/>
                <a:latin typeface="NotoSans-Regular"/>
                <a:ea typeface="新細明體" panose="02020500000000000000" pitchFamily="18" charset="-120"/>
                <a:cs typeface="NotoSans-Regular"/>
              </a:rPr>
              <a:t>STEAM</a:t>
            </a:r>
            <a:r>
              <a:rPr lang="zh-TW" altLang="zh-HK" kern="0" dirty="0">
                <a:effectLst/>
                <a:latin typeface="Calibri" panose="020F0502020204030204" pitchFamily="34" charset="0"/>
                <a:ea typeface="cwTeXFangSong"/>
                <a:cs typeface="cwTeXFangSong"/>
              </a:rPr>
              <a:t>知識和</a:t>
            </a:r>
            <a:r>
              <a:rPr lang="zh-TW" altLang="en-US" kern="0" dirty="0">
                <a:effectLst/>
                <a:latin typeface="Calibri" panose="020F0502020204030204" pitchFamily="34" charset="0"/>
                <a:ea typeface="cwTeXFangSong"/>
                <a:cs typeface="cwTeXFangSong"/>
              </a:rPr>
              <a:t>解決問題</a:t>
            </a:r>
            <a:r>
              <a:rPr lang="zh-TW" altLang="zh-HK" kern="0" dirty="0">
                <a:effectLst/>
                <a:latin typeface="Calibri" panose="020F0502020204030204" pitchFamily="34" charset="0"/>
                <a:ea typeface="cwTeXFangSong"/>
                <a:cs typeface="cwTeXFangSong"/>
              </a:rPr>
              <a:t>能力，亦</a:t>
            </a:r>
            <a:r>
              <a:rPr lang="zh-TW" altLang="en-US" kern="0" dirty="0">
                <a:effectLst/>
                <a:latin typeface="Calibri" panose="020F0502020204030204" pitchFamily="34" charset="0"/>
                <a:ea typeface="cwTeXFangSong"/>
                <a:cs typeface="cwTeXFangSong"/>
              </a:rPr>
              <a:t>增加了</a:t>
            </a:r>
            <a:r>
              <a:rPr lang="zh-TW" altLang="zh-HK" kern="0" dirty="0">
                <a:effectLst/>
                <a:latin typeface="Calibri" panose="020F0502020204030204" pitchFamily="34" charset="0"/>
                <a:ea typeface="cwTeXFangSong"/>
                <a:cs typeface="cwTeXFangSong"/>
              </a:rPr>
              <a:t>探究</a:t>
            </a:r>
            <a:r>
              <a:rPr lang="zh-TW" altLang="en-US" kern="0" dirty="0">
                <a:effectLst/>
                <a:latin typeface="Calibri" panose="020F0502020204030204" pitchFamily="34" charset="0"/>
                <a:ea typeface="cwTeXFangSong"/>
                <a:cs typeface="cwTeXFangSong"/>
              </a:rPr>
              <a:t>新事物的</a:t>
            </a:r>
            <a:r>
              <a:rPr lang="zh-TW" altLang="zh-HK" kern="0" dirty="0">
                <a:effectLst/>
                <a:latin typeface="Calibri" panose="020F0502020204030204" pitchFamily="34" charset="0"/>
                <a:ea typeface="cwTeXFangSong"/>
                <a:cs typeface="cwTeXFangSong"/>
              </a:rPr>
              <a:t>興趣。從構思階段開始，我們就有了種種意見分歧，但這些意見卻沒打散我們，反而讓我們的過濾器</a:t>
            </a:r>
            <a:r>
              <a:rPr lang="zh-TW" altLang="en-US" kern="0" dirty="0">
                <a:effectLst/>
                <a:latin typeface="Calibri" panose="020F0502020204030204" pitchFamily="34" charset="0"/>
                <a:ea typeface="cwTeXFangSong"/>
                <a:cs typeface="cwTeXFangSong"/>
              </a:rPr>
              <a:t>設計</a:t>
            </a:r>
            <a:r>
              <a:rPr lang="zh-TW" altLang="zh-HK" kern="0" dirty="0">
                <a:effectLst/>
                <a:latin typeface="Calibri" panose="020F0502020204030204" pitchFamily="34" charset="0"/>
                <a:ea typeface="cwTeXFangSong"/>
                <a:cs typeface="cwTeXFangSong"/>
              </a:rPr>
              <a:t>越加不同。在觀察過程中，我們一方面</a:t>
            </a:r>
            <a:r>
              <a:rPr lang="zh-TW" altLang="zh-HK" kern="0" dirty="0">
                <a:latin typeface="Calibri" panose="020F0502020204030204" pitchFamily="34" charset="0"/>
                <a:ea typeface="cwTeXFangSong"/>
                <a:cs typeface="cwTeXFangSong"/>
              </a:rPr>
              <a:t>需要考慮經濟成本及效能</a:t>
            </a:r>
            <a:r>
              <a:rPr lang="zh-TW" altLang="en-US" kern="0" dirty="0">
                <a:latin typeface="Calibri" panose="020F0502020204030204" pitchFamily="34" charset="0"/>
                <a:ea typeface="cwTeXFangSong"/>
                <a:cs typeface="cwTeXFangSong"/>
              </a:rPr>
              <a:t>，</a:t>
            </a:r>
            <a:r>
              <a:rPr lang="zh-TW" altLang="zh-HK" kern="0" dirty="0">
                <a:latin typeface="Calibri" panose="020F0502020204030204" pitchFamily="34" charset="0"/>
                <a:ea typeface="cwTeXFangSong"/>
                <a:cs typeface="cwTeXFangSong"/>
              </a:rPr>
              <a:t>另一方面要考慮</a:t>
            </a:r>
            <a:r>
              <a:rPr lang="zh-TW" altLang="zh-HK" kern="0" dirty="0">
                <a:effectLst/>
                <a:latin typeface="Calibri" panose="020F0502020204030204" pitchFamily="34" charset="0"/>
                <a:ea typeface="cwTeXFangSong"/>
                <a:cs typeface="cwTeXFangSong"/>
              </a:rPr>
              <a:t>淨化水的質量。當然，我們並沒有忘記最初的目標：善用水資源。因此，我們希望能繼續改良這個</a:t>
            </a:r>
            <a:r>
              <a:rPr lang="zh-TW" altLang="en-US" kern="0" dirty="0">
                <a:effectLst/>
                <a:latin typeface="Calibri" panose="020F0502020204030204" pitchFamily="34" charset="0"/>
                <a:ea typeface="cwTeXFangSong"/>
                <a:cs typeface="cwTeXFangSong"/>
              </a:rPr>
              <a:t>家居</a:t>
            </a:r>
            <a:r>
              <a:rPr lang="zh-TW" altLang="zh-HK" kern="0" dirty="0">
                <a:effectLst/>
                <a:latin typeface="Calibri" panose="020F0502020204030204" pitchFamily="34" charset="0"/>
                <a:ea typeface="cwTeXFangSong"/>
                <a:cs typeface="cwTeXFangSong"/>
              </a:rPr>
              <a:t>污水過濾器的設計，</a:t>
            </a:r>
            <a:r>
              <a:rPr lang="zh-TW" altLang="en-US" kern="0" dirty="0">
                <a:effectLst/>
                <a:latin typeface="Calibri" panose="020F0502020204030204" pitchFamily="34" charset="0"/>
                <a:ea typeface="cwTeXFangSong"/>
                <a:cs typeface="cwTeXFangSong"/>
              </a:rPr>
              <a:t>把它</a:t>
            </a:r>
            <a:r>
              <a:rPr lang="zh-TW" altLang="zh-HK" kern="0" dirty="0">
                <a:effectLst/>
                <a:latin typeface="Calibri" panose="020F0502020204030204" pitchFamily="34" charset="0"/>
                <a:ea typeface="cwTeXFangSong"/>
                <a:cs typeface="cwTeXFangSong"/>
              </a:rPr>
              <a:t>製作成能真正給香港家庭使用的家用污水重造器，讓所有人都</a:t>
            </a:r>
            <a:r>
              <a:rPr lang="zh-TW" altLang="en-US" kern="0" dirty="0">
                <a:effectLst/>
                <a:latin typeface="Calibri" panose="020F0502020204030204" pitchFamily="34" charset="0"/>
                <a:ea typeface="cwTeXFangSong"/>
                <a:cs typeface="cwTeXFangSong"/>
              </a:rPr>
              <a:t>更好循環再</a:t>
            </a:r>
            <a:r>
              <a:rPr lang="zh-TW" altLang="zh-HK" kern="0" dirty="0">
                <a:effectLst/>
                <a:latin typeface="Calibri" panose="020F0502020204030204" pitchFamily="34" charset="0"/>
                <a:ea typeface="cwTeXFangSong"/>
                <a:cs typeface="cwTeXFangSong"/>
              </a:rPr>
              <a:t>用</a:t>
            </a:r>
            <a:r>
              <a:rPr lang="zh-TW" altLang="en-US" kern="0" dirty="0">
                <a:effectLst/>
                <a:latin typeface="Calibri" panose="020F0502020204030204" pitchFamily="34" charset="0"/>
                <a:ea typeface="cwTeXFangSong"/>
                <a:cs typeface="cwTeXFangSong"/>
              </a:rPr>
              <a:t>我們珍貴的</a:t>
            </a:r>
            <a:r>
              <a:rPr lang="zh-TW" altLang="zh-HK" kern="0" dirty="0">
                <a:effectLst/>
                <a:latin typeface="Calibri" panose="020F0502020204030204" pitchFamily="34" charset="0"/>
                <a:ea typeface="cwTeXFangSong"/>
                <a:cs typeface="cwTeXFangSong"/>
              </a:rPr>
              <a:t>水資源。</a:t>
            </a:r>
            <a:endParaRPr lang="zh-TW" altLang="zh-HK"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indent="0">
              <a:buNone/>
            </a:pPr>
            <a:endParaRPr lang="en-US" sz="1600" dirty="0"/>
          </a:p>
        </p:txBody>
      </p:sp>
      <p:sp>
        <p:nvSpPr>
          <p:cNvPr id="4" name="投影片編號版面配置區 3">
            <a:extLst>
              <a:ext uri="{FF2B5EF4-FFF2-40B4-BE49-F238E27FC236}">
                <a16:creationId xmlns:a16="http://schemas.microsoft.com/office/drawing/2014/main" id="{137A1169-8F45-EDC3-9E35-9F86C203E94A}"/>
              </a:ext>
            </a:extLst>
          </p:cNvPr>
          <p:cNvSpPr>
            <a:spLocks noGrp="1"/>
          </p:cNvSpPr>
          <p:nvPr>
            <p:ph type="sldNum" sz="quarter" idx="12"/>
          </p:nvPr>
        </p:nvSpPr>
        <p:spPr/>
        <p:txBody>
          <a:bodyPr/>
          <a:lstStyle/>
          <a:p>
            <a:fld id="{4E5A4922-9F8A-4B01-B34F-BEA785EAD88A}" type="slidenum">
              <a:rPr lang="en-US" smtClean="0"/>
              <a:t>19</a:t>
            </a:fld>
            <a:endParaRPr lang="en-US"/>
          </a:p>
        </p:txBody>
      </p:sp>
    </p:spTree>
    <p:extLst>
      <p:ext uri="{BB962C8B-B14F-4D97-AF65-F5344CB8AC3E}">
        <p14:creationId xmlns:p14="http://schemas.microsoft.com/office/powerpoint/2010/main" val="326483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9715" y="428050"/>
            <a:ext cx="4776632" cy="994172"/>
          </a:xfrm>
        </p:spPr>
        <p:txBody>
          <a:bodyPr>
            <a:normAutofit/>
          </a:bodyPr>
          <a:lstStyle/>
          <a:p>
            <a:r>
              <a:rPr lang="zh-TW" altLang="en-US" sz="3000" b="1" dirty="0">
                <a:solidFill>
                  <a:schemeClr val="accent6">
                    <a:lumMod val="75000"/>
                  </a:schemeClr>
                </a:solidFill>
              </a:rPr>
              <a:t>今屆主題 ：飲水思源</a:t>
            </a:r>
          </a:p>
        </p:txBody>
      </p:sp>
      <p:sp>
        <p:nvSpPr>
          <p:cNvPr id="3" name="Content Placeholder 2"/>
          <p:cNvSpPr>
            <a:spLocks noGrp="1"/>
          </p:cNvSpPr>
          <p:nvPr>
            <p:ph idx="1"/>
          </p:nvPr>
        </p:nvSpPr>
        <p:spPr>
          <a:xfrm>
            <a:off x="264227" y="1539817"/>
            <a:ext cx="8615544" cy="5211711"/>
          </a:xfrm>
        </p:spPr>
        <p:txBody>
          <a:bodyPr>
            <a:noAutofit/>
          </a:bodyPr>
          <a:lstStyle/>
          <a:p>
            <a:pPr marL="0" indent="0">
              <a:lnSpc>
                <a:spcPct val="100000"/>
              </a:lnSpc>
              <a:spcBef>
                <a:spcPts val="0"/>
              </a:spcBef>
              <a:buNone/>
            </a:pPr>
            <a:r>
              <a:rPr lang="zh-TW" altLang="en-US" sz="1600" spc="15" dirty="0">
                <a:latin typeface="+mn-ea"/>
              </a:rPr>
              <a:t>可供飲用的淡水資源只佔地球總水量的不足</a:t>
            </a:r>
            <a:r>
              <a:rPr lang="en-US" altLang="zh-TW" sz="1600" spc="15" dirty="0">
                <a:latin typeface="+mn-ea"/>
              </a:rPr>
              <a:t>1%</a:t>
            </a:r>
            <a:r>
              <a:rPr lang="zh-TW" altLang="en-US" sz="1600" spc="15" dirty="0">
                <a:latin typeface="+mn-ea"/>
              </a:rPr>
              <a:t>，世上並不是所有地方都如香港能享有無間斷的用水供應，我們應當更妥善管理水資源。今屆活動鼓勵參與隊伍圍繞水資源作出探究，選擇下列其中一個議題，利用</a:t>
            </a:r>
            <a:r>
              <a:rPr lang="en-US" altLang="zh-TW" sz="1600" spc="15" dirty="0">
                <a:latin typeface="+mn-ea"/>
              </a:rPr>
              <a:t>STEM</a:t>
            </a:r>
            <a:r>
              <a:rPr lang="zh-TW" altLang="en-US" sz="1600" spc="15" dirty="0">
                <a:latin typeface="+mn-ea"/>
              </a:rPr>
              <a:t>方法針對主題提出新的構思、改善方案或建議解決方法。過程需具探究性，應配合小學生的程度與能力。</a:t>
            </a:r>
          </a:p>
          <a:p>
            <a:pPr marL="0" indent="0">
              <a:lnSpc>
                <a:spcPct val="100000"/>
              </a:lnSpc>
              <a:spcBef>
                <a:spcPts val="0"/>
              </a:spcBef>
              <a:buNone/>
            </a:pPr>
            <a:endParaRPr lang="en-US" altLang="zh-TW" sz="1600" b="1" spc="15" dirty="0">
              <a:latin typeface="+mn-ea"/>
            </a:endParaRPr>
          </a:p>
          <a:p>
            <a:pPr marL="0" indent="0">
              <a:buNone/>
            </a:pPr>
            <a:r>
              <a:rPr lang="en-US" altLang="zh-TW" sz="1600" b="1" dirty="0">
                <a:solidFill>
                  <a:schemeClr val="accent5">
                    <a:lumMod val="75000"/>
                  </a:schemeClr>
                </a:solidFill>
                <a:latin typeface="+mn-ea"/>
              </a:rPr>
              <a:t>1. </a:t>
            </a:r>
            <a:r>
              <a:rPr lang="zh-TW" altLang="en-US" sz="1600" b="1" dirty="0">
                <a:solidFill>
                  <a:schemeClr val="accent5">
                    <a:lumMod val="75000"/>
                  </a:schemeClr>
                </a:solidFill>
                <a:latin typeface="+mn-ea"/>
              </a:rPr>
              <a:t>可持續的生活用水</a:t>
            </a:r>
            <a:endParaRPr lang="en-US" altLang="zh-TW" sz="1600" dirty="0">
              <a:latin typeface="+mn-ea"/>
            </a:endParaRPr>
          </a:p>
          <a:p>
            <a:pPr marL="0" indent="0">
              <a:buNone/>
            </a:pPr>
            <a:r>
              <a:rPr lang="zh-TW" altLang="en-US" sz="1600" dirty="0">
                <a:latin typeface="+mn-ea"/>
              </a:rPr>
              <a:t>除了因個人衛生及生理需要的用水，我們有否在衣、食、住、行當中不知不覺間浪費了水資源？撇除個人用水習慣，社會上有沒有浪費水資源的現象？本議題希望參與隊伍使用</a:t>
            </a:r>
            <a:r>
              <a:rPr lang="en-US" altLang="zh-TW" sz="1600" dirty="0">
                <a:latin typeface="+mn-ea"/>
              </a:rPr>
              <a:t>STEM</a:t>
            </a:r>
            <a:r>
              <a:rPr lang="zh-TW" altLang="en-US" sz="1600" dirty="0">
                <a:latin typeface="+mn-ea"/>
              </a:rPr>
              <a:t>方法，反思及探究自身以至社會使用水資源的方法，從而對實現可持續生活用水提出新的構思、改善方案或建議解決方法。</a:t>
            </a:r>
            <a:endParaRPr lang="en-US" altLang="zh-TW" sz="1600" b="1" spc="15" dirty="0">
              <a:latin typeface="+mn-ea"/>
            </a:endParaRPr>
          </a:p>
          <a:p>
            <a:pPr marL="0" indent="0">
              <a:buNone/>
            </a:pPr>
            <a:r>
              <a:rPr lang="en-US" altLang="zh-TW" sz="1600" b="1" dirty="0">
                <a:solidFill>
                  <a:schemeClr val="accent5">
                    <a:lumMod val="75000"/>
                  </a:schemeClr>
                </a:solidFill>
                <a:latin typeface="+mn-ea"/>
              </a:rPr>
              <a:t>2. </a:t>
            </a:r>
            <a:r>
              <a:rPr lang="zh-TW" altLang="en-US" sz="1600" b="1" dirty="0">
                <a:solidFill>
                  <a:schemeClr val="accent5">
                    <a:lumMod val="75000"/>
                  </a:schemeClr>
                </a:solidFill>
                <a:latin typeface="+mn-ea"/>
              </a:rPr>
              <a:t>水與環境衛生</a:t>
            </a:r>
          </a:p>
          <a:p>
            <a:pPr marL="0" indent="0">
              <a:buNone/>
            </a:pPr>
            <a:r>
              <a:rPr lang="zh-TW" altLang="en-US" sz="1600" dirty="0">
                <a:latin typeface="+mn-ea"/>
              </a:rPr>
              <a:t>香港幸有完善的系統收集和處理各區的污水，否則家居和工業排放的污水將嚴重污染河流及大海的生態。本議題希望參與隊伍以</a:t>
            </a:r>
            <a:r>
              <a:rPr lang="en-US" altLang="zh-TW" sz="1600" dirty="0">
                <a:latin typeface="+mn-ea"/>
              </a:rPr>
              <a:t>STEM</a:t>
            </a:r>
            <a:r>
              <a:rPr lang="zh-TW" altLang="en-US" sz="1600" dirty="0">
                <a:latin typeface="+mn-ea"/>
              </a:rPr>
              <a:t>方法探討本港的污水處理方法，或探究如何改善生活環境或社區內存在的水質污染問題。</a:t>
            </a:r>
            <a:endParaRPr lang="en-US" altLang="zh-TW" sz="1600" b="1" spc="15" dirty="0">
              <a:latin typeface="+mn-ea"/>
            </a:endParaRPr>
          </a:p>
          <a:p>
            <a:pPr marL="0" indent="0">
              <a:buNone/>
            </a:pPr>
            <a:r>
              <a:rPr lang="en-US" altLang="zh-TW" sz="1600" b="1" dirty="0">
                <a:solidFill>
                  <a:schemeClr val="accent5">
                    <a:lumMod val="75000"/>
                  </a:schemeClr>
                </a:solidFill>
                <a:latin typeface="+mn-ea"/>
              </a:rPr>
              <a:t>3. </a:t>
            </a:r>
            <a:r>
              <a:rPr lang="zh-TW" altLang="en-US" sz="1600" b="1" dirty="0">
                <a:solidFill>
                  <a:schemeClr val="accent5">
                    <a:lumMod val="75000"/>
                  </a:schemeClr>
                </a:solidFill>
                <a:latin typeface="+mn-ea"/>
              </a:rPr>
              <a:t>水下生物</a:t>
            </a:r>
            <a:br>
              <a:rPr lang="en-US" altLang="zh-TW" sz="1600" b="1" dirty="0">
                <a:solidFill>
                  <a:schemeClr val="accent5">
                    <a:lumMod val="75000"/>
                  </a:schemeClr>
                </a:solidFill>
                <a:latin typeface="+mn-ea"/>
              </a:rPr>
            </a:br>
            <a:r>
              <a:rPr lang="zh-TW" altLang="en-US" sz="1600" dirty="0">
                <a:latin typeface="+mn-ea"/>
              </a:rPr>
              <a:t>水質污染問題或其他城市發展因素將影響水下生態系統及居住其中的生物。本議題希望參與隊伍探究目前香港水生態面對的威脅，利用</a:t>
            </a:r>
            <a:r>
              <a:rPr lang="en-US" altLang="zh-TW" sz="1600" dirty="0">
                <a:latin typeface="+mn-ea"/>
              </a:rPr>
              <a:t>STEM</a:t>
            </a:r>
            <a:r>
              <a:rPr lang="zh-TW" altLang="en-US" sz="1600" dirty="0">
                <a:latin typeface="+mn-ea"/>
              </a:rPr>
              <a:t>方法探究如何有效地保護水下生物，或改善水下生物居住的環境。</a:t>
            </a:r>
            <a:endParaRPr lang="en-US" sz="1600" spc="15" dirty="0">
              <a:latin typeface="+mn-ea"/>
            </a:endParaRPr>
          </a:p>
        </p:txBody>
      </p:sp>
      <p:sp>
        <p:nvSpPr>
          <p:cNvPr id="4" name="投影片編號版面配置區 3">
            <a:extLst>
              <a:ext uri="{FF2B5EF4-FFF2-40B4-BE49-F238E27FC236}">
                <a16:creationId xmlns:a16="http://schemas.microsoft.com/office/drawing/2014/main" id="{8297B196-0005-D5CE-4377-E4B9ED828F08}"/>
              </a:ext>
            </a:extLst>
          </p:cNvPr>
          <p:cNvSpPr>
            <a:spLocks noGrp="1"/>
          </p:cNvSpPr>
          <p:nvPr>
            <p:ph type="sldNum" sz="quarter" idx="12"/>
          </p:nvPr>
        </p:nvSpPr>
        <p:spPr/>
        <p:txBody>
          <a:bodyPr/>
          <a:lstStyle/>
          <a:p>
            <a:fld id="{4E5A4922-9F8A-4B01-B34F-BEA785EAD88A}" type="slidenum">
              <a:rPr lang="en-US" smtClean="0"/>
              <a:t>2</a:t>
            </a:fld>
            <a:endParaRPr lang="en-US"/>
          </a:p>
        </p:txBody>
      </p:sp>
    </p:spTree>
    <p:extLst>
      <p:ext uri="{BB962C8B-B14F-4D97-AF65-F5344CB8AC3E}">
        <p14:creationId xmlns:p14="http://schemas.microsoft.com/office/powerpoint/2010/main" val="3724613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DFD05-A32B-224E-AFAC-EF8203835660}"/>
              </a:ext>
            </a:extLst>
          </p:cNvPr>
          <p:cNvSpPr>
            <a:spLocks noGrp="1"/>
          </p:cNvSpPr>
          <p:nvPr>
            <p:ph type="title"/>
          </p:nvPr>
        </p:nvSpPr>
        <p:spPr/>
        <p:txBody>
          <a:bodyPr>
            <a:normAutofit/>
          </a:bodyPr>
          <a:lstStyle/>
          <a:p>
            <a:pPr algn="ctr"/>
            <a:r>
              <a:rPr lang="zh-TW" altLang="en-US" sz="3200" b="1" dirty="0">
                <a:solidFill>
                  <a:srgbClr val="283F19"/>
                </a:solidFill>
              </a:rPr>
              <a:t>參考資料</a:t>
            </a:r>
            <a:endParaRPr lang="en-US" sz="3200" b="1" dirty="0">
              <a:solidFill>
                <a:srgbClr val="283F19"/>
              </a:solidFill>
            </a:endParaRPr>
          </a:p>
        </p:txBody>
      </p:sp>
      <p:sp>
        <p:nvSpPr>
          <p:cNvPr id="3" name="Content Placeholder 2">
            <a:extLst>
              <a:ext uri="{FF2B5EF4-FFF2-40B4-BE49-F238E27FC236}">
                <a16:creationId xmlns:a16="http://schemas.microsoft.com/office/drawing/2014/main" id="{43343793-2B99-4446-B7FF-F0AFFB326571}"/>
              </a:ext>
            </a:extLst>
          </p:cNvPr>
          <p:cNvSpPr>
            <a:spLocks noGrp="1"/>
          </p:cNvSpPr>
          <p:nvPr>
            <p:ph idx="1"/>
          </p:nvPr>
        </p:nvSpPr>
        <p:spPr/>
        <p:txBody>
          <a:bodyPr>
            <a:normAutofit/>
          </a:bodyPr>
          <a:lstStyle/>
          <a:p>
            <a:r>
              <a:rPr lang="zh-TW" altLang="en-US" sz="1600" dirty="0">
                <a:solidFill>
                  <a:srgbClr val="FF0000"/>
                </a:solidFill>
              </a:rPr>
              <a:t>請列出以上內容曾引用的資料（如書本或網頁資源等）</a:t>
            </a:r>
            <a:endParaRPr lang="en-US" altLang="zh-TW" sz="1600" dirty="0">
              <a:solidFill>
                <a:srgbClr val="FF0000"/>
              </a:solidFill>
            </a:endParaRPr>
          </a:p>
          <a:p>
            <a:r>
              <a:rPr lang="zh-TW" altLang="en-US" sz="1600" dirty="0">
                <a:solidFill>
                  <a:srgbClr val="FF0000"/>
                </a:solidFill>
              </a:rPr>
              <a:t>如：</a:t>
            </a:r>
            <a:br>
              <a:rPr lang="en-US" altLang="zh-TW" sz="1600" dirty="0">
                <a:solidFill>
                  <a:srgbClr val="FF0000"/>
                </a:solidFill>
              </a:rPr>
            </a:br>
            <a:r>
              <a:rPr lang="zh-TW" altLang="en-US" sz="1600" dirty="0">
                <a:solidFill>
                  <a:srgbClr val="FF0000"/>
                </a:solidFill>
              </a:rPr>
              <a:t>李偉展、李凱雯、蘇詠梅與梁致輝（主編）（</a:t>
            </a:r>
            <a:r>
              <a:rPr lang="en-US" altLang="zh-TW" sz="1600" dirty="0">
                <a:solidFill>
                  <a:srgbClr val="FF0000"/>
                </a:solidFill>
              </a:rPr>
              <a:t>2023</a:t>
            </a:r>
            <a:r>
              <a:rPr lang="zh-TW" altLang="en-US" sz="1600" dirty="0">
                <a:solidFill>
                  <a:srgbClr val="FF0000"/>
                </a:solidFill>
              </a:rPr>
              <a:t>）。</a:t>
            </a:r>
            <a:r>
              <a:rPr lang="en-US" altLang="zh-TW" sz="1600" dirty="0">
                <a:solidFill>
                  <a:srgbClr val="FF0000"/>
                </a:solidFill>
              </a:rPr>
              <a:t>《</a:t>
            </a:r>
            <a:r>
              <a:rPr lang="zh-TW" altLang="en-US" sz="1600" dirty="0">
                <a:solidFill>
                  <a:srgbClr val="FF0000"/>
                </a:solidFill>
              </a:rPr>
              <a:t>第二十四屆「常識百搭」小學</a:t>
            </a:r>
            <a:r>
              <a:rPr lang="en-US" altLang="zh-TW" sz="1600" dirty="0">
                <a:solidFill>
                  <a:srgbClr val="FF0000"/>
                </a:solidFill>
              </a:rPr>
              <a:t>STEM</a:t>
            </a:r>
            <a:r>
              <a:rPr lang="zh-TW" altLang="en-US" sz="1600" dirty="0">
                <a:solidFill>
                  <a:srgbClr val="FF0000"/>
                </a:solidFill>
              </a:rPr>
              <a:t>探究</a:t>
            </a:r>
            <a:r>
              <a:rPr lang="en-US" altLang="zh-TW" sz="1600" dirty="0">
                <a:solidFill>
                  <a:srgbClr val="FF0000"/>
                </a:solidFill>
              </a:rPr>
              <a:t>—</a:t>
            </a:r>
            <a:r>
              <a:rPr lang="zh-TW" altLang="en-US" sz="1600" dirty="0">
                <a:solidFill>
                  <a:srgbClr val="FF0000"/>
                </a:solidFill>
              </a:rPr>
              <a:t>「膳」愛地球</a:t>
            </a:r>
            <a:r>
              <a:rPr lang="en-US" altLang="zh-TW" sz="1600" dirty="0">
                <a:solidFill>
                  <a:srgbClr val="FF0000"/>
                </a:solidFill>
              </a:rPr>
              <a:t>》</a:t>
            </a:r>
            <a:r>
              <a:rPr lang="zh-TW" altLang="en-US" sz="1600" dirty="0">
                <a:solidFill>
                  <a:srgbClr val="FF0000"/>
                </a:solidFill>
              </a:rPr>
              <a:t>。香港：教育局課程發展處資優教育組。</a:t>
            </a:r>
            <a:endParaRPr lang="en-US" altLang="zh-TW" sz="1400" dirty="0">
              <a:solidFill>
                <a:srgbClr val="FF0000"/>
              </a:solidFill>
            </a:endParaRPr>
          </a:p>
          <a:p>
            <a:pPr marL="0" indent="0">
              <a:buNone/>
            </a:pPr>
            <a:endParaRPr lang="en-US" sz="1600" dirty="0"/>
          </a:p>
        </p:txBody>
      </p:sp>
      <p:sp>
        <p:nvSpPr>
          <p:cNvPr id="4" name="投影片編號版面配置區 3">
            <a:extLst>
              <a:ext uri="{FF2B5EF4-FFF2-40B4-BE49-F238E27FC236}">
                <a16:creationId xmlns:a16="http://schemas.microsoft.com/office/drawing/2014/main" id="{EB969289-5103-505F-3631-529629B168AC}"/>
              </a:ext>
            </a:extLst>
          </p:cNvPr>
          <p:cNvSpPr>
            <a:spLocks noGrp="1"/>
          </p:cNvSpPr>
          <p:nvPr>
            <p:ph type="sldNum" sz="quarter" idx="12"/>
          </p:nvPr>
        </p:nvSpPr>
        <p:spPr/>
        <p:txBody>
          <a:bodyPr/>
          <a:lstStyle/>
          <a:p>
            <a:fld id="{4E5A4922-9F8A-4B01-B34F-BEA785EAD88A}" type="slidenum">
              <a:rPr lang="en-US" smtClean="0"/>
              <a:t>20</a:t>
            </a:fld>
            <a:endParaRPr lang="en-US"/>
          </a:p>
        </p:txBody>
      </p:sp>
    </p:spTree>
    <p:extLst>
      <p:ext uri="{BB962C8B-B14F-4D97-AF65-F5344CB8AC3E}">
        <p14:creationId xmlns:p14="http://schemas.microsoft.com/office/powerpoint/2010/main" val="2730477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576739" y="1733550"/>
            <a:ext cx="6575584" cy="3826193"/>
          </a:xfrm>
          <a:prstGeom prst="rect">
            <a:avLst/>
          </a:prstGeom>
        </p:spPr>
        <p:txBody>
          <a:bodyPr vert="horz" lIns="51435" tIns="25718" rIns="51435" bIns="25718" rtlCol="0"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spcBef>
                <a:spcPts val="375"/>
              </a:spcBef>
              <a:spcAft>
                <a:spcPts val="375"/>
              </a:spcAft>
            </a:pPr>
            <a:endParaRPr lang="zh-TW" altLang="en-US" sz="2100" b="1" dirty="0">
              <a:solidFill>
                <a:schemeClr val="accent5">
                  <a:lumMod val="50000"/>
                </a:schemeClr>
              </a:solidFill>
              <a:latin typeface="標楷體" panose="03000509000000000000" charset="-120"/>
              <a:ea typeface="標楷體" panose="03000509000000000000" charset="-120"/>
              <a:cs typeface="標楷體" panose="03000509000000000000" charset="-120"/>
            </a:endParaRPr>
          </a:p>
        </p:txBody>
      </p:sp>
      <p:sp>
        <p:nvSpPr>
          <p:cNvPr id="4" name="Text Box 3"/>
          <p:cNvSpPr txBox="1"/>
          <p:nvPr/>
        </p:nvSpPr>
        <p:spPr>
          <a:xfrm>
            <a:off x="710940" y="1944477"/>
            <a:ext cx="4096288" cy="1369606"/>
          </a:xfrm>
          <a:prstGeom prst="rect">
            <a:avLst/>
          </a:prstGeom>
          <a:noFill/>
        </p:spPr>
        <p:txBody>
          <a:bodyPr wrap="square" rtlCol="0" anchor="t">
            <a:spAutoFit/>
          </a:bodyPr>
          <a:lstStyle/>
          <a:p>
            <a:pPr algn="l"/>
            <a:r>
              <a:rPr lang="zh-TW" altLang="en-US" sz="2400" b="1" i="0" dirty="0">
                <a:solidFill>
                  <a:srgbClr val="0F0F0F"/>
                </a:solidFill>
                <a:effectLst/>
                <a:latin typeface="YouTube Sans"/>
              </a:rPr>
              <a:t>常識百搭</a:t>
            </a:r>
            <a:r>
              <a:rPr lang="en-US" altLang="zh-TW" sz="2400" b="1" i="0" dirty="0">
                <a:solidFill>
                  <a:srgbClr val="0F0F0F"/>
                </a:solidFill>
                <a:effectLst/>
                <a:latin typeface="YouTube Sans"/>
              </a:rPr>
              <a:t>2020-21 </a:t>
            </a:r>
            <a:r>
              <a:rPr lang="zh-TW" altLang="en-US" sz="2400" b="1" i="0" dirty="0">
                <a:solidFill>
                  <a:srgbClr val="0F0F0F"/>
                </a:solidFill>
                <a:effectLst/>
                <a:latin typeface="YouTube Sans"/>
              </a:rPr>
              <a:t>傑出奬暨評判大奬作品 電動輪椅床</a:t>
            </a:r>
          </a:p>
          <a:p>
            <a:r>
              <a:rPr lang="en-US" altLang="zh-TW" sz="1400" dirty="0">
                <a:gradFill>
                  <a:gsLst>
                    <a:gs pos="0">
                      <a:srgbClr val="012D86"/>
                    </a:gs>
                    <a:gs pos="100000">
                      <a:srgbClr val="0E2557"/>
                    </a:gs>
                  </a:gsLst>
                  <a:lin scaled="0"/>
                </a:gradFill>
                <a:latin typeface="標楷體" panose="03000509000000000000" charset="-120"/>
                <a:ea typeface="標楷體" panose="03000509000000000000" charset="-120"/>
                <a:sym typeface="+mn-ea"/>
              </a:rPr>
              <a:t>https://www.youtube.com/watch?v=blKcsTc8Lgc</a:t>
            </a:r>
          </a:p>
          <a:p>
            <a:endParaRPr lang="zh-TW" altLang="en-US" sz="2100" b="1" dirty="0">
              <a:solidFill>
                <a:schemeClr val="accent5">
                  <a:lumMod val="50000"/>
                </a:schemeClr>
              </a:solidFill>
              <a:latin typeface="標楷體" panose="03000509000000000000" charset="-120"/>
              <a:ea typeface="標楷體" panose="03000509000000000000" charset="-120"/>
              <a:sym typeface="+mn-ea"/>
            </a:endParaRPr>
          </a:p>
        </p:txBody>
      </p:sp>
      <p:graphicFrame>
        <p:nvGraphicFramePr>
          <p:cNvPr id="7" name="物件 6"/>
          <p:cNvGraphicFramePr/>
          <p:nvPr>
            <p:extLst>
              <p:ext uri="{D42A27DB-BD31-4B8C-83A1-F6EECF244321}">
                <p14:modId xmlns:p14="http://schemas.microsoft.com/office/powerpoint/2010/main" val="505664655"/>
              </p:ext>
            </p:extLst>
          </p:nvPr>
        </p:nvGraphicFramePr>
        <p:xfrm>
          <a:off x="856299" y="3268492"/>
          <a:ext cx="5705035" cy="3368490"/>
        </p:xfrm>
        <a:graphic>
          <a:graphicData uri="http://schemas.openxmlformats.org/presentationml/2006/ole">
            <mc:AlternateContent xmlns:mc="http://schemas.openxmlformats.org/markup-compatibility/2006">
              <mc:Choice xmlns:v="urn:schemas-microsoft-com:vml" Requires="v">
                <p:oleObj r:id="rId2" imgW="8938260" imgH="6316980" progId="Paint.Picture">
                  <p:embed/>
                </p:oleObj>
              </mc:Choice>
              <mc:Fallback>
                <p:oleObj r:id="rId2" imgW="8938260" imgH="6316980" progId="Paint.Picture">
                  <p:embed/>
                  <p:pic>
                    <p:nvPicPr>
                      <p:cNvPr id="7" name="物件 6"/>
                      <p:cNvPicPr/>
                      <p:nvPr/>
                    </p:nvPicPr>
                    <p:blipFill>
                      <a:blip r:embed="rId3"/>
                      <a:stretch>
                        <a:fillRect/>
                      </a:stretch>
                    </p:blipFill>
                    <p:spPr>
                      <a:xfrm>
                        <a:off x="856299" y="3268492"/>
                        <a:ext cx="5705035" cy="3368490"/>
                      </a:xfrm>
                      <a:prstGeom prst="rect">
                        <a:avLst/>
                      </a:prstGeom>
                    </p:spPr>
                  </p:pic>
                </p:oleObj>
              </mc:Fallback>
            </mc:AlternateContent>
          </a:graphicData>
        </a:graphic>
      </p:graphicFrame>
      <p:graphicFrame>
        <p:nvGraphicFramePr>
          <p:cNvPr id="2" name="物件 1">
            <a:extLst>
              <a:ext uri="{FF2B5EF4-FFF2-40B4-BE49-F238E27FC236}">
                <a16:creationId xmlns:a16="http://schemas.microsoft.com/office/drawing/2014/main" id="{40887CCF-C1E0-6115-7101-AF75AECDF7CA}"/>
              </a:ext>
            </a:extLst>
          </p:cNvPr>
          <p:cNvGraphicFramePr/>
          <p:nvPr>
            <p:extLst>
              <p:ext uri="{D42A27DB-BD31-4B8C-83A1-F6EECF244321}">
                <p14:modId xmlns:p14="http://schemas.microsoft.com/office/powerpoint/2010/main" val="1929754333"/>
              </p:ext>
            </p:extLst>
          </p:nvPr>
        </p:nvGraphicFramePr>
        <p:xfrm>
          <a:off x="6518590" y="2106737"/>
          <a:ext cx="2048671" cy="1901656"/>
        </p:xfrm>
        <a:graphic>
          <a:graphicData uri="http://schemas.openxmlformats.org/presentationml/2006/ole">
            <mc:AlternateContent xmlns:mc="http://schemas.openxmlformats.org/markup-compatibility/2006">
              <mc:Choice xmlns:v="urn:schemas-microsoft-com:vml" Requires="v">
                <p:oleObj r:id="rId4" imgW="8115300" imgH="7277100" progId="Paint.Picture">
                  <p:embed/>
                </p:oleObj>
              </mc:Choice>
              <mc:Fallback>
                <p:oleObj r:id="rId4" imgW="8115300" imgH="7277100" progId="Paint.Picture">
                  <p:embed/>
                  <p:pic>
                    <p:nvPicPr>
                      <p:cNvPr id="2" name="物件 1">
                        <a:extLst>
                          <a:ext uri="{FF2B5EF4-FFF2-40B4-BE49-F238E27FC236}">
                            <a16:creationId xmlns:a16="http://schemas.microsoft.com/office/drawing/2014/main" id="{40887CCF-C1E0-6115-7101-AF75AECDF7CA}"/>
                          </a:ext>
                        </a:extLst>
                      </p:cNvPr>
                      <p:cNvPicPr/>
                      <p:nvPr/>
                    </p:nvPicPr>
                    <p:blipFill>
                      <a:blip r:embed="rId5"/>
                      <a:stretch>
                        <a:fillRect/>
                      </a:stretch>
                    </p:blipFill>
                    <p:spPr>
                      <a:xfrm>
                        <a:off x="6518590" y="2106737"/>
                        <a:ext cx="2048671" cy="1901656"/>
                      </a:xfrm>
                      <a:prstGeom prst="rect">
                        <a:avLst/>
                      </a:prstGeom>
                    </p:spPr>
                  </p:pic>
                </p:oleObj>
              </mc:Fallback>
            </mc:AlternateContent>
          </a:graphicData>
        </a:graphic>
      </p:graphicFrame>
      <p:pic>
        <p:nvPicPr>
          <p:cNvPr id="6" name="圖片 5">
            <a:extLst>
              <a:ext uri="{FF2B5EF4-FFF2-40B4-BE49-F238E27FC236}">
                <a16:creationId xmlns:a16="http://schemas.microsoft.com/office/drawing/2014/main" id="{DE96BA91-C8C7-C1B0-8760-A4E4D6C8F2DA}"/>
              </a:ext>
            </a:extLst>
          </p:cNvPr>
          <p:cNvPicPr>
            <a:picLocks noChangeAspect="1"/>
          </p:cNvPicPr>
          <p:nvPr/>
        </p:nvPicPr>
        <p:blipFill>
          <a:blip r:embed="rId6"/>
          <a:stretch>
            <a:fillRect/>
          </a:stretch>
        </p:blipFill>
        <p:spPr>
          <a:xfrm>
            <a:off x="4941429" y="1944477"/>
            <a:ext cx="1092379" cy="1113088"/>
          </a:xfrm>
          <a:prstGeom prst="rect">
            <a:avLst/>
          </a:prstGeom>
        </p:spPr>
      </p:pic>
      <p:sp>
        <p:nvSpPr>
          <p:cNvPr id="5" name="文字方塊 4">
            <a:extLst>
              <a:ext uri="{FF2B5EF4-FFF2-40B4-BE49-F238E27FC236}">
                <a16:creationId xmlns:a16="http://schemas.microsoft.com/office/drawing/2014/main" id="{9F34EF43-9885-6848-FFF5-C2510A6FD643}"/>
              </a:ext>
            </a:extLst>
          </p:cNvPr>
          <p:cNvSpPr txBox="1"/>
          <p:nvPr/>
        </p:nvSpPr>
        <p:spPr>
          <a:xfrm>
            <a:off x="2446974" y="447575"/>
            <a:ext cx="4705349" cy="707886"/>
          </a:xfrm>
          <a:prstGeom prst="rect">
            <a:avLst/>
          </a:prstGeom>
          <a:noFill/>
        </p:spPr>
        <p:txBody>
          <a:bodyPr wrap="square">
            <a:spAutoFit/>
          </a:bodyPr>
          <a:lstStyle/>
          <a:p>
            <a:pPr algn="l"/>
            <a:r>
              <a:rPr lang="en-US" altLang="zh-HK" sz="4000" b="0" i="0" dirty="0">
                <a:solidFill>
                  <a:srgbClr val="333333"/>
                </a:solidFill>
                <a:effectLst/>
                <a:latin typeface="華康中圓體" panose="020F0509000000000000" pitchFamily="49" charset="-120"/>
                <a:ea typeface="華康中圓體" panose="020F0509000000000000" pitchFamily="49" charset="-120"/>
              </a:rPr>
              <a:t>【</a:t>
            </a:r>
            <a:r>
              <a:rPr lang="zh-TW" altLang="en-US" sz="4000" b="0" i="0" dirty="0">
                <a:solidFill>
                  <a:srgbClr val="333333"/>
                </a:solidFill>
                <a:effectLst/>
                <a:latin typeface="華康中圓體" panose="020F0509000000000000" pitchFamily="49" charset="-120"/>
                <a:ea typeface="華康中圓體" panose="020F0509000000000000" pitchFamily="49" charset="-120"/>
              </a:rPr>
              <a:t>小組</a:t>
            </a:r>
            <a:r>
              <a:rPr lang="zh-HK" altLang="en-US" sz="4000" b="0" i="0" dirty="0">
                <a:solidFill>
                  <a:srgbClr val="333333"/>
                </a:solidFill>
                <a:effectLst/>
                <a:latin typeface="華康中圓體" panose="020F0509000000000000" pitchFamily="49" charset="-120"/>
                <a:ea typeface="華康中圓體" panose="020F0509000000000000" pitchFamily="49" charset="-120"/>
              </a:rPr>
              <a:t>演</a:t>
            </a:r>
            <a:r>
              <a:rPr lang="zh-TW" altLang="en-US" sz="4000" b="0" i="0" dirty="0">
                <a:solidFill>
                  <a:srgbClr val="333333"/>
                </a:solidFill>
                <a:effectLst/>
                <a:latin typeface="華康中圓體" panose="020F0509000000000000" pitchFamily="49" charset="-120"/>
                <a:ea typeface="華康中圓體" panose="020F0509000000000000" pitchFamily="49" charset="-120"/>
              </a:rPr>
              <a:t>說</a:t>
            </a:r>
            <a:r>
              <a:rPr lang="zh-HK" altLang="en-US" sz="4000" b="0" i="0" dirty="0">
                <a:solidFill>
                  <a:srgbClr val="333333"/>
                </a:solidFill>
                <a:effectLst/>
                <a:latin typeface="華康中圓體" panose="020F0509000000000000" pitchFamily="49" charset="-120"/>
                <a:ea typeface="華康中圓體" panose="020F0509000000000000" pitchFamily="49" charset="-120"/>
              </a:rPr>
              <a:t>技巧</a:t>
            </a:r>
            <a:r>
              <a:rPr lang="en-US" altLang="zh-HK" sz="4000" b="0" i="0" dirty="0">
                <a:solidFill>
                  <a:srgbClr val="333333"/>
                </a:solidFill>
                <a:effectLst/>
                <a:latin typeface="華康中圓體" panose="020F0509000000000000" pitchFamily="49" charset="-120"/>
                <a:ea typeface="華康中圓體" panose="020F0509000000000000" pitchFamily="49" charset="-120"/>
              </a:rPr>
              <a:t>】</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8B28D3-E869-15CB-F7F8-351FF71B8DB9}"/>
              </a:ext>
            </a:extLst>
          </p:cNvPr>
          <p:cNvSpPr>
            <a:spLocks noGrp="1"/>
          </p:cNvSpPr>
          <p:nvPr>
            <p:ph type="title"/>
          </p:nvPr>
        </p:nvSpPr>
        <p:spPr>
          <a:xfrm>
            <a:off x="1495425" y="506412"/>
            <a:ext cx="7886700" cy="939799"/>
          </a:xfrm>
        </p:spPr>
        <p:txBody>
          <a:bodyPr/>
          <a:lstStyle/>
          <a:p>
            <a:r>
              <a:rPr lang="en-US" altLang="zh-CN" b="1" dirty="0">
                <a:solidFill>
                  <a:srgbClr val="121212"/>
                </a:solidFill>
                <a:latin typeface="華康中圓體" panose="020F0509000000000000" pitchFamily="49" charset="-120"/>
                <a:ea typeface="華康中圓體" panose="020F0509000000000000" pitchFamily="49" charset="-120"/>
              </a:rPr>
              <a:t>01 </a:t>
            </a:r>
            <a:r>
              <a:rPr lang="zh-CN" altLang="en-US" b="1" dirty="0">
                <a:solidFill>
                  <a:srgbClr val="121212"/>
                </a:solidFill>
                <a:latin typeface="華康中圓體" panose="020F0509000000000000" pitchFamily="49" charset="-120"/>
                <a:ea typeface="華康中圓體" panose="020F0509000000000000" pitchFamily="49" charset="-120"/>
              </a:rPr>
              <a:t>選出小組</a:t>
            </a:r>
            <a:r>
              <a:rPr lang="zh-TW" altLang="en-US" b="1" dirty="0">
                <a:solidFill>
                  <a:srgbClr val="121212"/>
                </a:solidFill>
                <a:latin typeface="華康中圓體" panose="020F0509000000000000" pitchFamily="49" charset="-120"/>
                <a:ea typeface="華康中圓體" panose="020F0509000000000000" pitchFamily="49" charset="-120"/>
              </a:rPr>
              <a:t>組長</a:t>
            </a:r>
            <a:endParaRPr lang="zh-HK" altLang="en-US" b="1" dirty="0">
              <a:solidFill>
                <a:srgbClr val="121212"/>
              </a:solidFill>
              <a:latin typeface="華康中圓體" panose="020F0509000000000000" pitchFamily="49" charset="-120"/>
              <a:ea typeface="華康中圓體" panose="020F0509000000000000" pitchFamily="49" charset="-120"/>
            </a:endParaRPr>
          </a:p>
        </p:txBody>
      </p:sp>
      <p:sp>
        <p:nvSpPr>
          <p:cNvPr id="3" name="內容版面配置區 2">
            <a:extLst>
              <a:ext uri="{FF2B5EF4-FFF2-40B4-BE49-F238E27FC236}">
                <a16:creationId xmlns:a16="http://schemas.microsoft.com/office/drawing/2014/main" id="{2140B722-6CB4-56E3-5D25-FCCC58B55468}"/>
              </a:ext>
            </a:extLst>
          </p:cNvPr>
          <p:cNvSpPr>
            <a:spLocks noGrp="1"/>
          </p:cNvSpPr>
          <p:nvPr>
            <p:ph idx="1"/>
          </p:nvPr>
        </p:nvSpPr>
        <p:spPr>
          <a:xfrm>
            <a:off x="1638300" y="1552576"/>
            <a:ext cx="6629400" cy="3695699"/>
          </a:xfrm>
        </p:spPr>
        <p:txBody>
          <a:bodyPr>
            <a:normAutofit/>
          </a:bodyPr>
          <a:lstStyle/>
          <a:p>
            <a:pPr marL="0" indent="0">
              <a:lnSpc>
                <a:spcPct val="120000"/>
              </a:lnSpc>
              <a:buNone/>
            </a:pPr>
            <a:r>
              <a:rPr lang="zh-CN" altLang="en-US" b="1" dirty="0">
                <a:solidFill>
                  <a:srgbClr val="0070C0"/>
                </a:solidFill>
                <a:latin typeface="華康中圓體" panose="020F0509000000000000" pitchFamily="49" charset="-120"/>
                <a:ea typeface="華康中圓體" panose="020F0509000000000000" pitchFamily="49" charset="-120"/>
              </a:rPr>
              <a:t>小組</a:t>
            </a:r>
            <a:r>
              <a:rPr lang="zh-TW" altLang="en-US" b="1" dirty="0">
                <a:solidFill>
                  <a:srgbClr val="0070C0"/>
                </a:solidFill>
                <a:latin typeface="華康中圓體" panose="020F0509000000000000" pitchFamily="49" charset="-120"/>
                <a:ea typeface="華康中圓體" panose="020F0509000000000000" pitchFamily="49" charset="-120"/>
              </a:rPr>
              <a:t>組長</a:t>
            </a:r>
            <a:endParaRPr lang="en-US" altLang="zh-TW" b="1" dirty="0">
              <a:solidFill>
                <a:srgbClr val="0070C0"/>
              </a:solidFill>
              <a:latin typeface="華康中圓體" panose="020F0509000000000000" pitchFamily="49" charset="-120"/>
              <a:ea typeface="華康中圓體" panose="020F0509000000000000" pitchFamily="49" charset="-120"/>
            </a:endParaRPr>
          </a:p>
          <a:p>
            <a:pPr>
              <a:lnSpc>
                <a:spcPct val="120000"/>
              </a:lnSpc>
            </a:pPr>
            <a:r>
              <a:rPr lang="zh-CN" altLang="en-US" sz="2400" dirty="0">
                <a:latin typeface="華康中圓體" panose="020F0509000000000000" pitchFamily="49" charset="-120"/>
                <a:ea typeface="華康中圓體" panose="020F0509000000000000" pitchFamily="49" charset="-120"/>
              </a:rPr>
              <a:t>統籌</a:t>
            </a:r>
            <a:r>
              <a:rPr lang="zh-TW" altLang="en-US" sz="2400" dirty="0">
                <a:latin typeface="華康中圓體" panose="020F0509000000000000" pitchFamily="49" charset="-120"/>
                <a:ea typeface="華康中圓體" panose="020F0509000000000000" pitchFamily="49" charset="-120"/>
              </a:rPr>
              <a:t>及帶領</a:t>
            </a:r>
            <a:r>
              <a:rPr lang="zh-CN" altLang="en-US" sz="2400" dirty="0">
                <a:latin typeface="華康中圓體" panose="020F0509000000000000" pitchFamily="49" charset="-120"/>
                <a:ea typeface="華康中圓體" panose="020F0509000000000000" pitchFamily="49" charset="-120"/>
              </a:rPr>
              <a:t>小組的演講</a:t>
            </a:r>
            <a:r>
              <a:rPr lang="zh-TW" altLang="en-US" sz="2400" dirty="0">
                <a:latin typeface="華康中圓體" panose="020F0509000000000000" pitchFamily="49" charset="-120"/>
                <a:ea typeface="華康中圓體" panose="020F0509000000000000" pitchFamily="49" charset="-120"/>
              </a:rPr>
              <a:t>及</a:t>
            </a:r>
            <a:r>
              <a:rPr lang="zh-CN" altLang="en-US" sz="2400" dirty="0">
                <a:latin typeface="華康中圓體" panose="020F0509000000000000" pitchFamily="49" charset="-120"/>
                <a:ea typeface="華康中圓體" panose="020F0509000000000000" pitchFamily="49" charset="-120"/>
              </a:rPr>
              <a:t>準備工作</a:t>
            </a:r>
            <a:endParaRPr lang="en-US" altLang="zh-CN" sz="2400" dirty="0">
              <a:latin typeface="華康中圓體" panose="020F0509000000000000" pitchFamily="49" charset="-120"/>
              <a:ea typeface="華康中圓體" panose="020F0509000000000000" pitchFamily="49" charset="-120"/>
            </a:endParaRPr>
          </a:p>
          <a:p>
            <a:pPr>
              <a:lnSpc>
                <a:spcPct val="120000"/>
              </a:lnSpc>
            </a:pPr>
            <a:r>
              <a:rPr lang="zh-CN" altLang="en-US" sz="2400" dirty="0">
                <a:latin typeface="華康中圓體" panose="020F0509000000000000" pitchFamily="49" charset="-120"/>
                <a:ea typeface="華康中圓體" panose="020F0509000000000000" pitchFamily="49" charset="-120"/>
              </a:rPr>
              <a:t>組織同學進行演講的</a:t>
            </a:r>
            <a:r>
              <a:rPr lang="zh-TW" altLang="en-US" sz="2400" dirty="0">
                <a:latin typeface="華康中圓體" panose="020F0509000000000000" pitchFamily="49" charset="-120"/>
                <a:ea typeface="華康中圓體" panose="020F0509000000000000" pitchFamily="49" charset="-120"/>
              </a:rPr>
              <a:t>事前</a:t>
            </a:r>
            <a:r>
              <a:rPr lang="zh-CN" altLang="en-US" sz="2400" dirty="0">
                <a:latin typeface="華康中圓體" panose="020F0509000000000000" pitchFamily="49" charset="-120"/>
                <a:ea typeface="華康中圓體" panose="020F0509000000000000" pitchFamily="49" charset="-120"/>
              </a:rPr>
              <a:t>準備</a:t>
            </a:r>
            <a:r>
              <a:rPr lang="zh-TW" altLang="en-US" sz="2400" dirty="0">
                <a:latin typeface="華康中圓體" panose="020F0509000000000000" pitchFamily="49" charset="-120"/>
                <a:ea typeface="華康中圓體" panose="020F0509000000000000" pitchFamily="49" charset="-120"/>
              </a:rPr>
              <a:t>及分工</a:t>
            </a:r>
            <a:endParaRPr lang="en-US" altLang="zh-CN" sz="2400" dirty="0">
              <a:latin typeface="華康中圓體" panose="020F0509000000000000" pitchFamily="49" charset="-120"/>
              <a:ea typeface="華康中圓體" panose="020F0509000000000000" pitchFamily="49" charset="-120"/>
            </a:endParaRPr>
          </a:p>
          <a:p>
            <a:pPr>
              <a:lnSpc>
                <a:spcPct val="120000"/>
              </a:lnSpc>
            </a:pPr>
            <a:r>
              <a:rPr lang="zh-TW" altLang="en-US" sz="2400" dirty="0">
                <a:latin typeface="華康中圓體" panose="020F0509000000000000" pitchFamily="49" charset="-120"/>
                <a:ea typeface="華康中圓體" panose="020F0509000000000000" pitchFamily="49" charset="-120"/>
              </a:rPr>
              <a:t>協助提升</a:t>
            </a:r>
            <a:r>
              <a:rPr lang="zh-CN" altLang="en-US" sz="2400" dirty="0">
                <a:latin typeface="華康中圓體" panose="020F0509000000000000" pitchFamily="49" charset="-120"/>
                <a:ea typeface="華康中圓體" panose="020F0509000000000000" pitchFamily="49" charset="-120"/>
              </a:rPr>
              <a:t>演講的效率和質</a:t>
            </a:r>
            <a:r>
              <a:rPr lang="zh-TW" altLang="en-US" sz="2400" dirty="0">
                <a:latin typeface="華康中圓體" panose="020F0509000000000000" pitchFamily="49" charset="-120"/>
                <a:ea typeface="華康中圓體" panose="020F0509000000000000" pitchFamily="49" charset="-120"/>
              </a:rPr>
              <a:t>素</a:t>
            </a:r>
            <a:endParaRPr lang="zh-CN" altLang="en-US" sz="2400" dirty="0">
              <a:latin typeface="華康中圓體" panose="020F0509000000000000" pitchFamily="49" charset="-120"/>
              <a:ea typeface="華康中圓體" panose="020F0509000000000000" pitchFamily="49" charset="-120"/>
            </a:endParaRPr>
          </a:p>
          <a:p>
            <a:pPr>
              <a:lnSpc>
                <a:spcPct val="120000"/>
              </a:lnSpc>
            </a:pPr>
            <a:r>
              <a:rPr lang="zh-TW" altLang="en-US" sz="2400" dirty="0">
                <a:latin typeface="華康中圓體" panose="020F0509000000000000" pitchFamily="49" charset="-120"/>
                <a:ea typeface="華康中圓體" panose="020F0509000000000000" pitchFamily="49" charset="-120"/>
              </a:rPr>
              <a:t>可由同學</a:t>
            </a:r>
            <a:r>
              <a:rPr lang="zh-CN" altLang="en-US" sz="2400" dirty="0">
                <a:latin typeface="華康中圓體" panose="020F0509000000000000" pitchFamily="49" charset="-120"/>
                <a:ea typeface="華康中圓體" panose="020F0509000000000000" pitchFamily="49" charset="-120"/>
              </a:rPr>
              <a:t>自告奮勇</a:t>
            </a:r>
            <a:r>
              <a:rPr lang="zh-TW" altLang="en-US" sz="2400" dirty="0">
                <a:latin typeface="華康中圓體" panose="020F0509000000000000" pitchFamily="49" charset="-120"/>
                <a:ea typeface="華康中圓體" panose="020F0509000000000000" pitchFamily="49" charset="-120"/>
              </a:rPr>
              <a:t>或</a:t>
            </a:r>
            <a:r>
              <a:rPr lang="zh-CN" altLang="en-US" sz="2400" dirty="0">
                <a:latin typeface="華康中圓體" panose="020F0509000000000000" pitchFamily="49" charset="-120"/>
                <a:ea typeface="華康中圓體" panose="020F0509000000000000" pitchFamily="49" charset="-120"/>
              </a:rPr>
              <a:t>成員投票</a:t>
            </a:r>
            <a:r>
              <a:rPr lang="zh-TW" altLang="en-US" sz="2400" dirty="0">
                <a:latin typeface="華康中圓體" panose="020F0509000000000000" pitchFamily="49" charset="-120"/>
                <a:ea typeface="華康中圓體" panose="020F0509000000000000" pitchFamily="49" charset="-120"/>
              </a:rPr>
              <a:t>選出</a:t>
            </a:r>
            <a:endParaRPr lang="en-US" altLang="zh-CN" sz="2400" dirty="0">
              <a:latin typeface="華康中圓體" panose="020F0509000000000000" pitchFamily="49" charset="-120"/>
              <a:ea typeface="華康中圓體" panose="020F0509000000000000" pitchFamily="49" charset="-120"/>
            </a:endParaRPr>
          </a:p>
          <a:p>
            <a:pPr>
              <a:lnSpc>
                <a:spcPct val="120000"/>
              </a:lnSpc>
            </a:pPr>
            <a:r>
              <a:rPr lang="zh-TW" altLang="en-US" sz="2400" dirty="0">
                <a:latin typeface="華康中圓體" panose="020F0509000000000000" pitchFamily="49" charset="-120"/>
                <a:ea typeface="華康中圓體" panose="020F0509000000000000" pitchFamily="49" charset="-120"/>
              </a:rPr>
              <a:t>需主動及良好溝通能力</a:t>
            </a:r>
            <a:endParaRPr lang="zh-CN" altLang="en-US" sz="2400" dirty="0">
              <a:latin typeface="華康中圓體" panose="020F0509000000000000" pitchFamily="49" charset="-120"/>
              <a:ea typeface="華康中圓體" panose="020F0509000000000000" pitchFamily="49" charset="-120"/>
            </a:endParaRPr>
          </a:p>
        </p:txBody>
      </p:sp>
    </p:spTree>
    <p:extLst>
      <p:ext uri="{BB962C8B-B14F-4D97-AF65-F5344CB8AC3E}">
        <p14:creationId xmlns:p14="http://schemas.microsoft.com/office/powerpoint/2010/main" val="42687595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2C92A2E-FBC4-392D-037F-0F48218649AC}"/>
              </a:ext>
            </a:extLst>
          </p:cNvPr>
          <p:cNvSpPr>
            <a:spLocks noGrp="1"/>
          </p:cNvSpPr>
          <p:nvPr>
            <p:ph type="title"/>
          </p:nvPr>
        </p:nvSpPr>
        <p:spPr>
          <a:xfrm>
            <a:off x="1485900" y="365126"/>
            <a:ext cx="7315200" cy="1325563"/>
          </a:xfrm>
        </p:spPr>
        <p:txBody>
          <a:bodyPr/>
          <a:lstStyle/>
          <a:p>
            <a:r>
              <a:rPr lang="en-US" altLang="zh-CN" b="1" i="0" dirty="0">
                <a:solidFill>
                  <a:srgbClr val="121212"/>
                </a:solidFill>
                <a:effectLst/>
                <a:latin typeface="華康中圓體" panose="020F0509000000000000" pitchFamily="49" charset="-120"/>
                <a:ea typeface="華康中圓體" panose="020F0509000000000000" pitchFamily="49" charset="-120"/>
              </a:rPr>
              <a:t>02 </a:t>
            </a:r>
            <a:r>
              <a:rPr lang="zh-CN" altLang="en-US" b="1" i="0" dirty="0">
                <a:solidFill>
                  <a:srgbClr val="121212"/>
                </a:solidFill>
                <a:effectLst/>
                <a:latin typeface="華康中圓體" panose="020F0509000000000000" pitchFamily="49" charset="-120"/>
                <a:ea typeface="華康中圓體" panose="020F0509000000000000" pitchFamily="49" charset="-120"/>
              </a:rPr>
              <a:t>確定演講</a:t>
            </a:r>
            <a:r>
              <a:rPr lang="zh-TW" altLang="en-US" b="1" dirty="0">
                <a:solidFill>
                  <a:srgbClr val="121212"/>
                </a:solidFill>
                <a:latin typeface="華康中圓體" panose="020F0509000000000000" pitchFamily="49" charset="-120"/>
                <a:ea typeface="華康中圓體" panose="020F0509000000000000" pitchFamily="49" charset="-120"/>
              </a:rPr>
              <a:t>次序及分工</a:t>
            </a:r>
            <a:endParaRPr lang="zh-HK" altLang="en-US" dirty="0">
              <a:latin typeface="華康中圓體" panose="020F0509000000000000" pitchFamily="49" charset="-120"/>
              <a:ea typeface="華康中圓體" panose="020F0509000000000000" pitchFamily="49" charset="-120"/>
            </a:endParaRPr>
          </a:p>
        </p:txBody>
      </p:sp>
      <p:sp>
        <p:nvSpPr>
          <p:cNvPr id="3" name="內容版面配置區 2">
            <a:extLst>
              <a:ext uri="{FF2B5EF4-FFF2-40B4-BE49-F238E27FC236}">
                <a16:creationId xmlns:a16="http://schemas.microsoft.com/office/drawing/2014/main" id="{D6DAC759-BD87-0D67-212E-DC16C73D9B9B}"/>
              </a:ext>
            </a:extLst>
          </p:cNvPr>
          <p:cNvSpPr>
            <a:spLocks noGrp="1"/>
          </p:cNvSpPr>
          <p:nvPr>
            <p:ph idx="1"/>
          </p:nvPr>
        </p:nvSpPr>
        <p:spPr>
          <a:xfrm>
            <a:off x="1630680" y="1690689"/>
            <a:ext cx="6551295" cy="4351338"/>
          </a:xfrm>
        </p:spPr>
        <p:txBody>
          <a:bodyPr>
            <a:noAutofit/>
          </a:bodyPr>
          <a:lstStyle/>
          <a:p>
            <a:pPr marL="0" indent="0">
              <a:lnSpc>
                <a:spcPct val="120000"/>
              </a:lnSpc>
              <a:buNone/>
            </a:pPr>
            <a:r>
              <a:rPr lang="zh-TW" altLang="en-US" sz="2400" b="1" i="0" dirty="0">
                <a:solidFill>
                  <a:srgbClr val="121212"/>
                </a:solidFill>
                <a:effectLst/>
                <a:latin typeface="華康中圓體" panose="020F0509000000000000" pitchFamily="49" charset="-120"/>
                <a:ea typeface="華康中圓體" panose="020F0509000000000000" pitchFamily="49" charset="-120"/>
              </a:rPr>
              <a:t>首先需</a:t>
            </a:r>
            <a:r>
              <a:rPr lang="zh-CN" altLang="en-US" sz="2400" b="0" i="0" dirty="0">
                <a:solidFill>
                  <a:srgbClr val="121212"/>
                </a:solidFill>
                <a:effectLst/>
                <a:latin typeface="華康中圓體" panose="020F0509000000000000" pitchFamily="49" charset="-120"/>
                <a:ea typeface="華康中圓體" panose="020F0509000000000000" pitchFamily="49" charset="-120"/>
              </a:rPr>
              <a:t>確定</a:t>
            </a:r>
            <a:r>
              <a:rPr lang="zh-TW" altLang="en-US" sz="2400" b="0" i="0" dirty="0">
                <a:solidFill>
                  <a:srgbClr val="121212"/>
                </a:solidFill>
                <a:effectLst/>
                <a:latin typeface="華康中圓體" panose="020F0509000000000000" pitchFamily="49" charset="-120"/>
                <a:ea typeface="華康中圓體" panose="020F0509000000000000" pitchFamily="49" charset="-120"/>
              </a:rPr>
              <a:t>：</a:t>
            </a:r>
            <a:endParaRPr lang="en-US" altLang="zh-CN" sz="2400" b="0" i="0" dirty="0">
              <a:solidFill>
                <a:srgbClr val="121212"/>
              </a:solidFill>
              <a:effectLst/>
              <a:latin typeface="華康中圓體" panose="020F0509000000000000" pitchFamily="49" charset="-120"/>
              <a:ea typeface="華康中圓體" panose="020F0509000000000000" pitchFamily="49" charset="-120"/>
            </a:endParaRPr>
          </a:p>
          <a:p>
            <a:pPr lvl="1">
              <a:lnSpc>
                <a:spcPct val="120000"/>
              </a:lnSpc>
            </a:pPr>
            <a:r>
              <a:rPr lang="zh-CN" altLang="en-US" sz="2000" b="0" i="0" dirty="0">
                <a:solidFill>
                  <a:srgbClr val="121212"/>
                </a:solidFill>
                <a:effectLst/>
                <a:latin typeface="華康中圓體" panose="020F0509000000000000" pitchFamily="49" charset="-120"/>
                <a:ea typeface="華康中圓體" panose="020F0509000000000000" pitchFamily="49" charset="-120"/>
              </a:rPr>
              <a:t>演講的基本邏輯</a:t>
            </a:r>
            <a:endParaRPr lang="en-US" altLang="zh-CN" sz="2000" b="0" i="0" dirty="0">
              <a:solidFill>
                <a:srgbClr val="121212"/>
              </a:solidFill>
              <a:effectLst/>
              <a:latin typeface="華康中圓體" panose="020F0509000000000000" pitchFamily="49" charset="-120"/>
              <a:ea typeface="華康中圓體" panose="020F0509000000000000" pitchFamily="49" charset="-120"/>
            </a:endParaRPr>
          </a:p>
          <a:p>
            <a:pPr lvl="1">
              <a:lnSpc>
                <a:spcPct val="120000"/>
              </a:lnSpc>
            </a:pPr>
            <a:r>
              <a:rPr lang="zh-CN" altLang="en-US" sz="2000" b="0" i="0" dirty="0">
                <a:solidFill>
                  <a:srgbClr val="121212"/>
                </a:solidFill>
                <a:effectLst/>
                <a:latin typeface="華康中圓體" panose="020F0509000000000000" pitchFamily="49" charset="-120"/>
                <a:ea typeface="華康中圓體" panose="020F0509000000000000" pitchFamily="49" charset="-120"/>
              </a:rPr>
              <a:t>演講內容</a:t>
            </a:r>
            <a:r>
              <a:rPr lang="zh-TW" altLang="en-US" sz="2000" b="0" i="0" dirty="0">
                <a:solidFill>
                  <a:srgbClr val="121212"/>
                </a:solidFill>
                <a:effectLst/>
                <a:latin typeface="華康中圓體" panose="020F0509000000000000" pitchFamily="49" charset="-120"/>
                <a:ea typeface="華康中圓體" panose="020F0509000000000000" pitchFamily="49" charset="-120"/>
              </a:rPr>
              <a:t>陳述先後次序</a:t>
            </a:r>
            <a:endParaRPr lang="en-US" altLang="zh-CN" sz="2000" b="0" i="0" dirty="0">
              <a:solidFill>
                <a:srgbClr val="121212"/>
              </a:solidFill>
              <a:effectLst/>
              <a:latin typeface="華康中圓體" panose="020F0509000000000000" pitchFamily="49" charset="-120"/>
              <a:ea typeface="華康中圓體" panose="020F0509000000000000" pitchFamily="49" charset="-120"/>
            </a:endParaRPr>
          </a:p>
          <a:p>
            <a:pPr lvl="1">
              <a:lnSpc>
                <a:spcPct val="120000"/>
              </a:lnSpc>
            </a:pPr>
            <a:r>
              <a:rPr lang="zh-CN" altLang="en-US" sz="2000" b="0" i="0" dirty="0">
                <a:solidFill>
                  <a:srgbClr val="121212"/>
                </a:solidFill>
                <a:effectLst/>
                <a:latin typeface="華康中圓體" panose="020F0509000000000000" pitchFamily="49" charset="-120"/>
                <a:ea typeface="華康中圓體" panose="020F0509000000000000" pitchFamily="49" charset="-120"/>
              </a:rPr>
              <a:t>演講內容</a:t>
            </a:r>
            <a:r>
              <a:rPr lang="zh-TW" altLang="en-US" sz="2000" b="0" i="0" dirty="0">
                <a:solidFill>
                  <a:srgbClr val="121212"/>
                </a:solidFill>
                <a:effectLst/>
                <a:latin typeface="華康中圓體" panose="020F0509000000000000" pitchFamily="49" charset="-120"/>
                <a:ea typeface="華康中圓體" panose="020F0509000000000000" pitchFamily="49" charset="-120"/>
              </a:rPr>
              <a:t>工作</a:t>
            </a:r>
            <a:r>
              <a:rPr lang="zh-CN" altLang="en-US" sz="2000" b="0" i="0" dirty="0">
                <a:solidFill>
                  <a:srgbClr val="121212"/>
                </a:solidFill>
                <a:effectLst/>
                <a:latin typeface="華康中圓體" panose="020F0509000000000000" pitchFamily="49" charset="-120"/>
                <a:ea typeface="華康中圓體" panose="020F0509000000000000" pitchFamily="49" charset="-120"/>
              </a:rPr>
              <a:t>分配</a:t>
            </a:r>
          </a:p>
          <a:p>
            <a:pPr algn="l">
              <a:lnSpc>
                <a:spcPct val="120000"/>
              </a:lnSpc>
            </a:pPr>
            <a:r>
              <a:rPr lang="zh-CN" altLang="en-US" sz="2400" b="0" i="0" dirty="0">
                <a:solidFill>
                  <a:srgbClr val="121212"/>
                </a:solidFill>
                <a:effectLst/>
                <a:latin typeface="華康中圓體" panose="020F0509000000000000" pitchFamily="49" charset="-120"/>
                <a:ea typeface="華康中圓體" panose="020F0509000000000000" pitchFamily="49" charset="-120"/>
              </a:rPr>
              <a:t>每個</a:t>
            </a:r>
            <a:r>
              <a:rPr lang="zh-TW" altLang="en-US" sz="2400" b="0" i="0" dirty="0">
                <a:solidFill>
                  <a:srgbClr val="121212"/>
                </a:solidFill>
                <a:effectLst/>
                <a:latin typeface="華康中圓體" panose="020F0509000000000000" pitchFamily="49" charset="-120"/>
                <a:ea typeface="華康中圓體" panose="020F0509000000000000" pitchFamily="49" charset="-120"/>
              </a:rPr>
              <a:t>同學</a:t>
            </a:r>
            <a:r>
              <a:rPr lang="zh-CN" altLang="en-US" sz="2400" b="1" i="0" dirty="0">
                <a:solidFill>
                  <a:srgbClr val="121212"/>
                </a:solidFill>
                <a:effectLst/>
                <a:latin typeface="華康中圓體" panose="020F0509000000000000" pitchFamily="49" charset="-120"/>
                <a:ea typeface="華康中圓體" panose="020F0509000000000000" pitchFamily="49" charset="-120"/>
              </a:rPr>
              <a:t>按順序介紹自己</a:t>
            </a:r>
            <a:r>
              <a:rPr lang="zh-TW" altLang="en-US" sz="2400" b="1" i="0" dirty="0">
                <a:solidFill>
                  <a:srgbClr val="121212"/>
                </a:solidFill>
                <a:effectLst/>
                <a:latin typeface="華康中圓體" panose="020F0509000000000000" pitchFamily="49" charset="-120"/>
                <a:ea typeface="華康中圓體" panose="020F0509000000000000" pitchFamily="49" charset="-120"/>
              </a:rPr>
              <a:t>，</a:t>
            </a:r>
            <a:r>
              <a:rPr lang="zh-CN" altLang="en-US" sz="2400" b="0" i="0" dirty="0">
                <a:solidFill>
                  <a:srgbClr val="121212"/>
                </a:solidFill>
                <a:effectLst/>
                <a:latin typeface="華康中圓體" panose="020F0509000000000000" pitchFamily="49" charset="-120"/>
                <a:ea typeface="華康中圓體" panose="020F0509000000000000" pitchFamily="49" charset="-120"/>
              </a:rPr>
              <a:t>組長需要</a:t>
            </a:r>
            <a:r>
              <a:rPr lang="zh-CN" altLang="en-US" sz="2400" b="1" i="0" dirty="0">
                <a:solidFill>
                  <a:srgbClr val="121212"/>
                </a:solidFill>
                <a:effectLst/>
                <a:latin typeface="華康中圓體" panose="020F0509000000000000" pitchFamily="49" charset="-120"/>
                <a:ea typeface="華康中圓體" panose="020F0509000000000000" pitchFamily="49" charset="-120"/>
              </a:rPr>
              <a:t>引導大家從演講主題方面、演講的難易程度等</a:t>
            </a:r>
            <a:r>
              <a:rPr lang="zh-CN" altLang="en-US" sz="2400" b="0" i="0" dirty="0">
                <a:solidFill>
                  <a:srgbClr val="121212"/>
                </a:solidFill>
                <a:effectLst/>
                <a:latin typeface="華康中圓體" panose="020F0509000000000000" pitchFamily="49" charset="-120"/>
                <a:ea typeface="華康中圓體" panose="020F0509000000000000" pitchFamily="49" charset="-120"/>
              </a:rPr>
              <a:t>方面</a:t>
            </a:r>
            <a:r>
              <a:rPr lang="zh-TW" altLang="en-US" sz="2400" b="0" i="0" dirty="0">
                <a:solidFill>
                  <a:srgbClr val="121212"/>
                </a:solidFill>
                <a:effectLst/>
                <a:latin typeface="華康中圓體" panose="020F0509000000000000" pitchFamily="49" charset="-120"/>
                <a:ea typeface="華康中圓體" panose="020F0509000000000000" pitchFamily="49" charset="-120"/>
              </a:rPr>
              <a:t>，</a:t>
            </a:r>
            <a:r>
              <a:rPr lang="zh-CN" altLang="en-US" sz="2400" b="0" i="0" dirty="0">
                <a:solidFill>
                  <a:srgbClr val="121212"/>
                </a:solidFill>
                <a:effectLst/>
                <a:latin typeface="華康中圓體" panose="020F0509000000000000" pitchFamily="49" charset="-120"/>
                <a:ea typeface="華康中圓體" panose="020F0509000000000000" pitchFamily="49" charset="-120"/>
              </a:rPr>
              <a:t>理性地思考這些選題方案</a:t>
            </a:r>
            <a:r>
              <a:rPr lang="zh-TW" altLang="en-US" sz="2400" b="0" i="0" dirty="0">
                <a:solidFill>
                  <a:srgbClr val="121212"/>
                </a:solidFill>
                <a:effectLst/>
                <a:latin typeface="華康中圓體" panose="020F0509000000000000" pitchFamily="49" charset="-120"/>
                <a:ea typeface="華康中圓體" panose="020F0509000000000000" pitchFamily="49" charset="-120"/>
              </a:rPr>
              <a:t>及安排</a:t>
            </a:r>
            <a:r>
              <a:rPr lang="zh-CN" altLang="en-US" sz="2400" b="0" i="0" dirty="0">
                <a:solidFill>
                  <a:srgbClr val="121212"/>
                </a:solidFill>
                <a:effectLst/>
                <a:latin typeface="華康中圓體" panose="020F0509000000000000" pitchFamily="49" charset="-120"/>
                <a:ea typeface="華康中圓體" panose="020F0509000000000000" pitchFamily="49" charset="-120"/>
              </a:rPr>
              <a:t>是否合理。</a:t>
            </a:r>
            <a:endParaRPr lang="zh-HK" altLang="en-US" sz="2400" dirty="0">
              <a:latin typeface="華康中圓體" panose="020F0509000000000000" pitchFamily="49" charset="-120"/>
              <a:ea typeface="華康中圓體" panose="020F0509000000000000" pitchFamily="49" charset="-120"/>
            </a:endParaRPr>
          </a:p>
        </p:txBody>
      </p:sp>
    </p:spTree>
    <p:extLst>
      <p:ext uri="{BB962C8B-B14F-4D97-AF65-F5344CB8AC3E}">
        <p14:creationId xmlns:p14="http://schemas.microsoft.com/office/powerpoint/2010/main" val="22666963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F74DF5-37AC-5AFB-50D6-21174A2CD32C}"/>
              </a:ext>
            </a:extLst>
          </p:cNvPr>
          <p:cNvSpPr>
            <a:spLocks noGrp="1"/>
          </p:cNvSpPr>
          <p:nvPr>
            <p:ph type="title"/>
          </p:nvPr>
        </p:nvSpPr>
        <p:spPr>
          <a:xfrm>
            <a:off x="1533524" y="365126"/>
            <a:ext cx="6981825" cy="1325563"/>
          </a:xfrm>
        </p:spPr>
        <p:txBody>
          <a:bodyPr/>
          <a:lstStyle/>
          <a:p>
            <a:r>
              <a:rPr lang="en-US" altLang="zh-CN" b="1" dirty="0">
                <a:solidFill>
                  <a:srgbClr val="121212"/>
                </a:solidFill>
                <a:latin typeface="華康中圓體" panose="020F0509000000000000" pitchFamily="49" charset="-120"/>
                <a:ea typeface="華康中圓體" panose="020F0509000000000000" pitchFamily="49" charset="-120"/>
              </a:rPr>
              <a:t>03 </a:t>
            </a:r>
            <a:r>
              <a:rPr lang="zh-CN" altLang="en-US" b="1" dirty="0">
                <a:solidFill>
                  <a:srgbClr val="121212"/>
                </a:solidFill>
                <a:latin typeface="華康中圓體" panose="020F0509000000000000" pitchFamily="49" charset="-120"/>
                <a:ea typeface="華康中圓體" panose="020F0509000000000000" pitchFamily="49" charset="-120"/>
              </a:rPr>
              <a:t>確定演講</a:t>
            </a:r>
            <a:r>
              <a:rPr lang="zh-TW" altLang="en-US" b="1" dirty="0">
                <a:solidFill>
                  <a:srgbClr val="121212"/>
                </a:solidFill>
                <a:latin typeface="華康中圓體" panose="020F0509000000000000" pitchFamily="49" charset="-120"/>
                <a:ea typeface="華康中圓體" panose="020F0509000000000000" pitchFamily="49" charset="-120"/>
              </a:rPr>
              <a:t>組</a:t>
            </a:r>
            <a:r>
              <a:rPr lang="zh-CN" altLang="en-US" b="1" dirty="0">
                <a:solidFill>
                  <a:srgbClr val="121212"/>
                </a:solidFill>
                <a:latin typeface="華康中圓體" panose="020F0509000000000000" pitchFamily="49" charset="-120"/>
                <a:ea typeface="華康中圓體" panose="020F0509000000000000" pitchFamily="49" charset="-120"/>
              </a:rPr>
              <a:t>員</a:t>
            </a:r>
            <a:r>
              <a:rPr lang="zh-TW" altLang="en-US" b="1" dirty="0">
                <a:solidFill>
                  <a:srgbClr val="121212"/>
                </a:solidFill>
                <a:latin typeface="華康中圓體" panose="020F0509000000000000" pitchFamily="49" charset="-120"/>
                <a:ea typeface="華康中圓體" panose="020F0509000000000000" pitchFamily="49" charset="-120"/>
              </a:rPr>
              <a:t>時間安排</a:t>
            </a:r>
            <a:endParaRPr lang="zh-HK" altLang="en-US" dirty="0">
              <a:latin typeface="華康中圓體" panose="020F0509000000000000" pitchFamily="49" charset="-120"/>
              <a:ea typeface="華康中圓體" panose="020F0509000000000000" pitchFamily="49" charset="-120"/>
            </a:endParaRPr>
          </a:p>
        </p:txBody>
      </p:sp>
      <p:sp>
        <p:nvSpPr>
          <p:cNvPr id="3" name="內容版面配置區 2">
            <a:extLst>
              <a:ext uri="{FF2B5EF4-FFF2-40B4-BE49-F238E27FC236}">
                <a16:creationId xmlns:a16="http://schemas.microsoft.com/office/drawing/2014/main" id="{7A1FCED9-98E6-EEAF-03E5-826247EC85F2}"/>
              </a:ext>
            </a:extLst>
          </p:cNvPr>
          <p:cNvSpPr>
            <a:spLocks noGrp="1"/>
          </p:cNvSpPr>
          <p:nvPr>
            <p:ph idx="1"/>
          </p:nvPr>
        </p:nvSpPr>
        <p:spPr>
          <a:xfrm>
            <a:off x="1123949" y="1825625"/>
            <a:ext cx="7419975" cy="4351338"/>
          </a:xfrm>
        </p:spPr>
        <p:txBody>
          <a:bodyPr>
            <a:normAutofit fontScale="92500" lnSpcReduction="20000"/>
          </a:bodyPr>
          <a:lstStyle/>
          <a:p>
            <a:pPr algn="l">
              <a:lnSpc>
                <a:spcPct val="120000"/>
              </a:lnSpc>
            </a:pPr>
            <a:r>
              <a:rPr lang="zh-CN" altLang="en-US" b="1" i="0" dirty="0">
                <a:solidFill>
                  <a:srgbClr val="121212"/>
                </a:solidFill>
                <a:effectLst/>
                <a:latin typeface="華康中圓體" panose="020F0509000000000000" pitchFamily="49" charset="-120"/>
                <a:ea typeface="華康中圓體" panose="020F0509000000000000" pitchFamily="49" charset="-120"/>
              </a:rPr>
              <a:t>每個人都</a:t>
            </a:r>
            <a:r>
              <a:rPr lang="zh-TW" altLang="en-US" b="1" dirty="0">
                <a:solidFill>
                  <a:srgbClr val="121212"/>
                </a:solidFill>
                <a:latin typeface="華康中圓體" panose="020F0509000000000000" pitchFamily="49" charset="-120"/>
                <a:ea typeface="華康中圓體" panose="020F0509000000000000" pitchFamily="49" charset="-120"/>
              </a:rPr>
              <a:t>應</a:t>
            </a:r>
            <a:r>
              <a:rPr lang="zh-TW" altLang="en-US" b="1" i="0" dirty="0">
                <a:solidFill>
                  <a:srgbClr val="121212"/>
                </a:solidFill>
                <a:effectLst/>
                <a:latin typeface="華康中圓體" panose="020F0509000000000000" pitchFamily="49" charset="-120"/>
                <a:ea typeface="華康中圓體" panose="020F0509000000000000" pitchFamily="49" charset="-120"/>
              </a:rPr>
              <a:t>負責</a:t>
            </a:r>
            <a:r>
              <a:rPr lang="zh-CN" altLang="en-US" b="1" i="0" dirty="0">
                <a:solidFill>
                  <a:srgbClr val="121212"/>
                </a:solidFill>
                <a:effectLst/>
                <a:latin typeface="華康中圓體" panose="020F0509000000000000" pitchFamily="49" charset="-120"/>
                <a:ea typeface="華康中圓體" panose="020F0509000000000000" pitchFamily="49" charset="-120"/>
              </a:rPr>
              <a:t>演講</a:t>
            </a:r>
            <a:r>
              <a:rPr lang="zh-TW" altLang="en-US" b="1" i="0" dirty="0">
                <a:solidFill>
                  <a:srgbClr val="121212"/>
                </a:solidFill>
                <a:effectLst/>
                <a:latin typeface="華康中圓體" panose="020F0509000000000000" pitchFamily="49" charset="-120"/>
                <a:ea typeface="華康中圓體" panose="020F0509000000000000" pitchFamily="49" charset="-120"/>
              </a:rPr>
              <a:t>內容的</a:t>
            </a:r>
            <a:r>
              <a:rPr lang="zh-TW" altLang="en-US" b="1" i="0" dirty="0">
                <a:solidFill>
                  <a:srgbClr val="0070C0"/>
                </a:solidFill>
                <a:effectLst/>
                <a:latin typeface="華康中圓體" panose="020F0509000000000000" pitchFamily="49" charset="-120"/>
                <a:ea typeface="華康中圓體" panose="020F0509000000000000" pitchFamily="49" charset="-120"/>
              </a:rPr>
              <a:t>其中一部份</a:t>
            </a:r>
            <a:r>
              <a:rPr lang="zh-CN" altLang="en-US" b="1" i="0" dirty="0">
                <a:solidFill>
                  <a:srgbClr val="121212"/>
                </a:solidFill>
                <a:effectLst/>
                <a:latin typeface="華康中圓體" panose="020F0509000000000000" pitchFamily="49" charset="-120"/>
                <a:ea typeface="華康中圓體" panose="020F0509000000000000" pitchFamily="49" charset="-120"/>
              </a:rPr>
              <a:t>。</a:t>
            </a:r>
            <a:r>
              <a:rPr lang="zh-TW" altLang="en-US" b="1" i="0" dirty="0">
                <a:solidFill>
                  <a:srgbClr val="121212"/>
                </a:solidFill>
                <a:effectLst/>
                <a:latin typeface="華康中圓體" panose="020F0509000000000000" pitchFamily="49" charset="-120"/>
                <a:ea typeface="華康中圓體" panose="020F0509000000000000" pitchFamily="49" charset="-120"/>
              </a:rPr>
              <a:t>組長</a:t>
            </a:r>
            <a:r>
              <a:rPr lang="zh-CN" altLang="en-US" b="0" i="0" dirty="0">
                <a:solidFill>
                  <a:srgbClr val="121212"/>
                </a:solidFill>
                <a:effectLst/>
                <a:latin typeface="華康中圓體" panose="020F0509000000000000" pitchFamily="49" charset="-120"/>
                <a:ea typeface="華康中圓體" panose="020F0509000000000000" pitchFamily="49" charset="-120"/>
              </a:rPr>
              <a:t>可以根據對</a:t>
            </a:r>
            <a:r>
              <a:rPr lang="zh-TW" altLang="en-US" b="0" i="0" dirty="0">
                <a:solidFill>
                  <a:srgbClr val="121212"/>
                </a:solidFill>
                <a:effectLst/>
                <a:latin typeface="華康中圓體" panose="020F0509000000000000" pitchFamily="49" charset="-120"/>
                <a:ea typeface="華康中圓體" panose="020F0509000000000000" pitchFamily="49" charset="-120"/>
              </a:rPr>
              <a:t>同學</a:t>
            </a:r>
            <a:r>
              <a:rPr lang="zh-CN" altLang="en-US" b="0" i="0" dirty="0">
                <a:solidFill>
                  <a:srgbClr val="121212"/>
                </a:solidFill>
                <a:effectLst/>
                <a:latin typeface="華康中圓體" panose="020F0509000000000000" pitchFamily="49" charset="-120"/>
                <a:ea typeface="華康中圓體" panose="020F0509000000000000" pitchFamily="49" charset="-120"/>
              </a:rPr>
              <a:t>的瞭解，並綜合考慮大家的</a:t>
            </a:r>
            <a:r>
              <a:rPr lang="zh-TW" altLang="en-US" b="0" i="0" dirty="0">
                <a:solidFill>
                  <a:srgbClr val="121212"/>
                </a:solidFill>
                <a:effectLst/>
                <a:latin typeface="華康中圓體" panose="020F0509000000000000" pitchFamily="49" charset="-120"/>
                <a:ea typeface="華康中圓體" panose="020F0509000000000000" pitchFamily="49" charset="-120"/>
              </a:rPr>
              <a:t>情況</a:t>
            </a:r>
            <a:r>
              <a:rPr lang="zh-CN" altLang="en-US" b="0" i="0" dirty="0">
                <a:solidFill>
                  <a:srgbClr val="121212"/>
                </a:solidFill>
                <a:effectLst/>
                <a:latin typeface="華康中圓體" panose="020F0509000000000000" pitchFamily="49" charset="-120"/>
                <a:ea typeface="華康中圓體" panose="020F0509000000000000" pitchFamily="49" charset="-120"/>
              </a:rPr>
              <a:t>，進行分工安排。當然，可</a:t>
            </a:r>
            <a:r>
              <a:rPr lang="zh-CN" altLang="en-US" b="1" i="0" dirty="0">
                <a:solidFill>
                  <a:srgbClr val="121212"/>
                </a:solidFill>
                <a:effectLst/>
                <a:latin typeface="華康中圓體" panose="020F0509000000000000" pitchFamily="49" charset="-120"/>
                <a:ea typeface="華康中圓體" panose="020F0509000000000000" pitchFamily="49" charset="-120"/>
              </a:rPr>
              <a:t>能有人會多講或少講一點，這都很正常。</a:t>
            </a:r>
            <a:endParaRPr lang="zh-CN" altLang="en-US" b="0" i="0" dirty="0">
              <a:solidFill>
                <a:srgbClr val="121212"/>
              </a:solidFill>
              <a:effectLst/>
              <a:latin typeface="華康中圓體" panose="020F0509000000000000" pitchFamily="49" charset="-120"/>
              <a:ea typeface="華康中圓體" panose="020F0509000000000000" pitchFamily="49" charset="-120"/>
            </a:endParaRPr>
          </a:p>
          <a:p>
            <a:pPr algn="l">
              <a:lnSpc>
                <a:spcPct val="120000"/>
              </a:lnSpc>
            </a:pPr>
            <a:r>
              <a:rPr lang="zh-CN" altLang="en-US" b="0" i="0" dirty="0">
                <a:solidFill>
                  <a:srgbClr val="121212"/>
                </a:solidFill>
                <a:effectLst/>
                <a:latin typeface="華康中圓體" panose="020F0509000000000000" pitchFamily="49" charset="-120"/>
                <a:ea typeface="華康中圓體" panose="020F0509000000000000" pitchFamily="49" charset="-120"/>
              </a:rPr>
              <a:t>在分工時，</a:t>
            </a:r>
            <a:r>
              <a:rPr lang="zh-CN" altLang="en-US" b="1" i="0" dirty="0">
                <a:solidFill>
                  <a:srgbClr val="121212"/>
                </a:solidFill>
                <a:effectLst/>
                <a:latin typeface="華康中圓體" panose="020F0509000000000000" pitchFamily="49" charset="-120"/>
                <a:ea typeface="華康中圓體" panose="020F0509000000000000" pitchFamily="49" charset="-120"/>
              </a:rPr>
              <a:t>演講</a:t>
            </a:r>
            <a:r>
              <a:rPr lang="zh-CN" altLang="en-US" b="1" i="0" dirty="0">
                <a:solidFill>
                  <a:srgbClr val="0070C0"/>
                </a:solidFill>
                <a:effectLst/>
                <a:latin typeface="華康中圓體" panose="020F0509000000000000" pitchFamily="49" charset="-120"/>
                <a:ea typeface="華康中圓體" panose="020F0509000000000000" pitchFamily="49" charset="-120"/>
              </a:rPr>
              <a:t>開頭</a:t>
            </a:r>
            <a:r>
              <a:rPr lang="zh-CN" altLang="en-US" b="1" i="0" dirty="0">
                <a:solidFill>
                  <a:srgbClr val="121212"/>
                </a:solidFill>
                <a:effectLst/>
                <a:latin typeface="華康中圓體" panose="020F0509000000000000" pitchFamily="49" charset="-120"/>
                <a:ea typeface="華康中圓體" panose="020F0509000000000000" pitchFamily="49" charset="-120"/>
              </a:rPr>
              <a:t>和</a:t>
            </a:r>
            <a:r>
              <a:rPr lang="zh-CN" altLang="en-US" b="1" i="0" dirty="0">
                <a:solidFill>
                  <a:srgbClr val="0070C0"/>
                </a:solidFill>
                <a:effectLst/>
                <a:latin typeface="華康中圓體" panose="020F0509000000000000" pitchFamily="49" charset="-120"/>
                <a:ea typeface="華康中圓體" panose="020F0509000000000000" pitchFamily="49" charset="-120"/>
              </a:rPr>
              <a:t>結尾</a:t>
            </a:r>
            <a:r>
              <a:rPr lang="zh-CN" altLang="en-US" b="1" i="0" dirty="0">
                <a:solidFill>
                  <a:srgbClr val="121212"/>
                </a:solidFill>
                <a:effectLst/>
                <a:latin typeface="華康中圓體" panose="020F0509000000000000" pitchFamily="49" charset="-120"/>
                <a:ea typeface="華康中圓體" panose="020F0509000000000000" pitchFamily="49" charset="-120"/>
              </a:rPr>
              <a:t>至關</a:t>
            </a:r>
            <a:r>
              <a:rPr lang="zh-CN" altLang="en-US" b="1" i="0" dirty="0">
                <a:solidFill>
                  <a:srgbClr val="0070C0"/>
                </a:solidFill>
                <a:effectLst/>
                <a:latin typeface="華康中圓體" panose="020F0509000000000000" pitchFamily="49" charset="-120"/>
                <a:ea typeface="華康中圓體" panose="020F0509000000000000" pitchFamily="49" charset="-120"/>
              </a:rPr>
              <a:t>重要</a:t>
            </a:r>
            <a:r>
              <a:rPr lang="zh-CN" altLang="en-US" b="1" i="0" dirty="0">
                <a:solidFill>
                  <a:srgbClr val="121212"/>
                </a:solidFill>
                <a:effectLst/>
                <a:latin typeface="華康中圓體" panose="020F0509000000000000" pitchFamily="49" charset="-120"/>
                <a:ea typeface="華康中圓體" panose="020F0509000000000000" pitchFamily="49" charset="-120"/>
              </a:rPr>
              <a:t>。</a:t>
            </a:r>
            <a:r>
              <a:rPr lang="zh-CN" altLang="en-US" b="0" i="0" dirty="0">
                <a:solidFill>
                  <a:srgbClr val="121212"/>
                </a:solidFill>
                <a:effectLst/>
                <a:latin typeface="華康中圓體" panose="020F0509000000000000" pitchFamily="49" charset="-120"/>
                <a:ea typeface="華康中圓體" panose="020F0509000000000000" pitchFamily="49" charset="-120"/>
              </a:rPr>
              <a:t>寫作文講究有始有終，演講也是一樣。因此，應該</a:t>
            </a:r>
            <a:r>
              <a:rPr lang="zh-CN" altLang="en-US" b="1" i="0" dirty="0">
                <a:solidFill>
                  <a:srgbClr val="121212"/>
                </a:solidFill>
                <a:effectLst/>
                <a:latin typeface="華康中圓體" panose="020F0509000000000000" pitchFamily="49" charset="-120"/>
                <a:ea typeface="華康中圓體" panose="020F0509000000000000" pitchFamily="49" charset="-120"/>
              </a:rPr>
              <a:t>格外重視演講一頭一尾的人員安排，</a:t>
            </a:r>
            <a:r>
              <a:rPr lang="zh-CN" altLang="en-US" b="0" i="0" dirty="0">
                <a:solidFill>
                  <a:srgbClr val="121212"/>
                </a:solidFill>
                <a:effectLst/>
                <a:latin typeface="華康中圓體" panose="020F0509000000000000" pitchFamily="49" charset="-120"/>
                <a:ea typeface="華康中圓體" panose="020F0509000000000000" pitchFamily="49" charset="-120"/>
              </a:rPr>
              <a:t>最好選擇演講能力較強的同學，保證演講有較好的整體效果。</a:t>
            </a:r>
            <a:endParaRPr lang="en-US" altLang="zh-CN" b="0" i="0" dirty="0">
              <a:solidFill>
                <a:srgbClr val="121212"/>
              </a:solidFill>
              <a:effectLst/>
              <a:latin typeface="華康中圓體" panose="020F0509000000000000" pitchFamily="49" charset="-120"/>
              <a:ea typeface="華康中圓體" panose="020F0509000000000000" pitchFamily="49" charset="-120"/>
            </a:endParaRPr>
          </a:p>
          <a:p>
            <a:pPr algn="l">
              <a:lnSpc>
                <a:spcPct val="120000"/>
              </a:lnSpc>
            </a:pPr>
            <a:r>
              <a:rPr lang="zh-CN" altLang="en-US" b="0" i="0" dirty="0">
                <a:solidFill>
                  <a:srgbClr val="121212"/>
                </a:solidFill>
                <a:effectLst/>
                <a:latin typeface="華康中圓體" panose="020F0509000000000000" pitchFamily="49" charset="-120"/>
                <a:ea typeface="華康中圓體" panose="020F0509000000000000" pitchFamily="49" charset="-120"/>
              </a:rPr>
              <a:t>每個人要準備的內容通常包含 </a:t>
            </a:r>
            <a:r>
              <a:rPr lang="zh-CN" altLang="en-US" b="1" i="0" dirty="0">
                <a:solidFill>
                  <a:srgbClr val="0070C0"/>
                </a:solidFill>
                <a:effectLst/>
                <a:latin typeface="華康中圓體" panose="020F0509000000000000" pitchFamily="49" charset="-120"/>
                <a:ea typeface="華康中圓體" panose="020F0509000000000000" pitchFamily="49" charset="-120"/>
              </a:rPr>
              <a:t>演講稿</a:t>
            </a:r>
            <a:r>
              <a:rPr lang="zh-CN" altLang="en-US" b="1" i="0" dirty="0">
                <a:solidFill>
                  <a:srgbClr val="121212"/>
                </a:solidFill>
                <a:effectLst/>
                <a:latin typeface="華康中圓體" panose="020F0509000000000000" pitchFamily="49" charset="-120"/>
                <a:ea typeface="華康中圓體" panose="020F0509000000000000" pitchFamily="49" charset="-120"/>
              </a:rPr>
              <a:t> </a:t>
            </a:r>
            <a:r>
              <a:rPr lang="zh-CN" altLang="en-US" b="0" i="0" dirty="0">
                <a:solidFill>
                  <a:srgbClr val="121212"/>
                </a:solidFill>
                <a:effectLst/>
                <a:latin typeface="華康中圓體" panose="020F0509000000000000" pitchFamily="49" charset="-120"/>
                <a:ea typeface="華康中圓體" panose="020F0509000000000000" pitchFamily="49" charset="-120"/>
              </a:rPr>
              <a:t>和 </a:t>
            </a:r>
            <a:r>
              <a:rPr lang="en-US" altLang="zh-CN" b="1" i="0" dirty="0">
                <a:solidFill>
                  <a:srgbClr val="0070C0"/>
                </a:solidFill>
                <a:effectLst/>
                <a:latin typeface="華康中圓體" panose="020F0509000000000000" pitchFamily="49" charset="-120"/>
                <a:ea typeface="華康中圓體" panose="020F0509000000000000" pitchFamily="49" charset="-120"/>
              </a:rPr>
              <a:t>PPT</a:t>
            </a:r>
            <a:r>
              <a:rPr lang="en-US" altLang="zh-CN" b="1" i="0" dirty="0">
                <a:solidFill>
                  <a:srgbClr val="121212"/>
                </a:solidFill>
                <a:effectLst/>
                <a:latin typeface="華康中圓體" panose="020F0509000000000000" pitchFamily="49" charset="-120"/>
                <a:ea typeface="華康中圓體" panose="020F0509000000000000" pitchFamily="49" charset="-120"/>
              </a:rPr>
              <a:t> </a:t>
            </a:r>
            <a:r>
              <a:rPr lang="zh-CN" altLang="en-US" b="0" i="0" dirty="0">
                <a:solidFill>
                  <a:srgbClr val="121212"/>
                </a:solidFill>
                <a:effectLst/>
                <a:latin typeface="華康中圓體" panose="020F0509000000000000" pitchFamily="49" charset="-120"/>
                <a:ea typeface="華康中圓體" panose="020F0509000000000000" pitchFamily="49" charset="-120"/>
              </a:rPr>
              <a:t>這兩部分。</a:t>
            </a:r>
          </a:p>
          <a:p>
            <a:pPr marL="0" indent="0">
              <a:buNone/>
            </a:pPr>
            <a:endParaRPr lang="zh-HK" altLang="en-US" dirty="0"/>
          </a:p>
        </p:txBody>
      </p:sp>
    </p:spTree>
    <p:extLst>
      <p:ext uri="{BB962C8B-B14F-4D97-AF65-F5344CB8AC3E}">
        <p14:creationId xmlns:p14="http://schemas.microsoft.com/office/powerpoint/2010/main" val="32832254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BAA966C-D896-F9B3-7DAA-F95019EDDAC9}"/>
              </a:ext>
            </a:extLst>
          </p:cNvPr>
          <p:cNvSpPr>
            <a:spLocks noGrp="1"/>
          </p:cNvSpPr>
          <p:nvPr>
            <p:ph type="title"/>
          </p:nvPr>
        </p:nvSpPr>
        <p:spPr>
          <a:xfrm>
            <a:off x="1743074" y="365126"/>
            <a:ext cx="6772275" cy="1325563"/>
          </a:xfrm>
        </p:spPr>
        <p:txBody>
          <a:bodyPr/>
          <a:lstStyle/>
          <a:p>
            <a:r>
              <a:rPr lang="en-US" altLang="zh-CN" b="1" dirty="0">
                <a:solidFill>
                  <a:srgbClr val="121212"/>
                </a:solidFill>
                <a:latin typeface="華康中圓體" panose="020F0509000000000000" pitchFamily="49" charset="-120"/>
                <a:ea typeface="華康中圓體" panose="020F0509000000000000" pitchFamily="49" charset="-120"/>
              </a:rPr>
              <a:t>04 </a:t>
            </a:r>
            <a:r>
              <a:rPr lang="zh-TW" altLang="en-US" b="1" dirty="0">
                <a:solidFill>
                  <a:srgbClr val="121212"/>
                </a:solidFill>
                <a:latin typeface="華康中圓體" panose="020F0509000000000000" pitchFamily="49" charset="-120"/>
                <a:ea typeface="華康中圓體" panose="020F0509000000000000" pitchFamily="49" charset="-120"/>
              </a:rPr>
              <a:t>準</a:t>
            </a:r>
            <a:r>
              <a:rPr lang="zh-CN" altLang="en-US" b="1" dirty="0">
                <a:solidFill>
                  <a:srgbClr val="121212"/>
                </a:solidFill>
                <a:latin typeface="華康中圓體" panose="020F0509000000000000" pitchFamily="49" charset="-120"/>
                <a:ea typeface="華康中圓體" panose="020F0509000000000000" pitchFamily="49" charset="-120"/>
              </a:rPr>
              <a:t>備演講 </a:t>
            </a:r>
            <a:r>
              <a:rPr lang="en-US" altLang="zh-CN" b="1" dirty="0">
                <a:solidFill>
                  <a:srgbClr val="121212"/>
                </a:solidFill>
                <a:latin typeface="華康中圓體" panose="020F0509000000000000" pitchFamily="49" charset="-120"/>
                <a:ea typeface="華康中圓體" panose="020F0509000000000000" pitchFamily="49" charset="-120"/>
              </a:rPr>
              <a:t>PPT</a:t>
            </a:r>
            <a:endParaRPr lang="zh-HK" altLang="en-US" dirty="0">
              <a:latin typeface="華康中圓體" panose="020F0509000000000000" pitchFamily="49" charset="-120"/>
              <a:ea typeface="華康中圓體" panose="020F0509000000000000" pitchFamily="49" charset="-120"/>
            </a:endParaRPr>
          </a:p>
        </p:txBody>
      </p:sp>
      <p:sp>
        <p:nvSpPr>
          <p:cNvPr id="3" name="內容版面配置區 2">
            <a:extLst>
              <a:ext uri="{FF2B5EF4-FFF2-40B4-BE49-F238E27FC236}">
                <a16:creationId xmlns:a16="http://schemas.microsoft.com/office/drawing/2014/main" id="{C9D2B6A5-9B90-DF7E-29B2-CDA823E4877E}"/>
              </a:ext>
            </a:extLst>
          </p:cNvPr>
          <p:cNvSpPr>
            <a:spLocks noGrp="1"/>
          </p:cNvSpPr>
          <p:nvPr>
            <p:ph idx="1"/>
          </p:nvPr>
        </p:nvSpPr>
        <p:spPr>
          <a:xfrm>
            <a:off x="1371600" y="1825625"/>
            <a:ext cx="7143750" cy="4351338"/>
          </a:xfrm>
        </p:spPr>
        <p:txBody>
          <a:bodyPr>
            <a:normAutofit/>
          </a:bodyPr>
          <a:lstStyle/>
          <a:p>
            <a:pPr algn="l">
              <a:lnSpc>
                <a:spcPct val="120000"/>
              </a:lnSpc>
            </a:pPr>
            <a:r>
              <a:rPr lang="zh-CN" altLang="en-US" sz="2400" b="1" i="0" dirty="0">
                <a:solidFill>
                  <a:srgbClr val="121212"/>
                </a:solidFill>
                <a:effectLst/>
                <a:latin typeface="華康中圓體" panose="020F0509000000000000" pitchFamily="49" charset="-120"/>
                <a:ea typeface="華康中圓體" panose="020F0509000000000000" pitchFamily="49" charset="-120"/>
              </a:rPr>
              <a:t>小組演講，需要保證 </a:t>
            </a:r>
            <a:r>
              <a:rPr lang="en-US" altLang="zh-CN" sz="2400" b="1" i="0" dirty="0">
                <a:solidFill>
                  <a:srgbClr val="0070C0"/>
                </a:solidFill>
                <a:effectLst/>
                <a:latin typeface="華康中圓體" panose="020F0509000000000000" pitchFamily="49" charset="-120"/>
                <a:ea typeface="華康中圓體" panose="020F0509000000000000" pitchFamily="49" charset="-120"/>
              </a:rPr>
              <a:t>PPT </a:t>
            </a:r>
            <a:r>
              <a:rPr lang="zh-CN" altLang="en-US" sz="2400" b="1" i="0" dirty="0">
                <a:solidFill>
                  <a:srgbClr val="0070C0"/>
                </a:solidFill>
                <a:effectLst/>
                <a:latin typeface="華康中圓體" panose="020F0509000000000000" pitchFamily="49" charset="-120"/>
                <a:ea typeface="華康中圓體" panose="020F0509000000000000" pitchFamily="49" charset="-120"/>
              </a:rPr>
              <a:t>風格的統一</a:t>
            </a:r>
            <a:endParaRPr lang="en-US" altLang="zh-CN" sz="2400" b="1" i="0" dirty="0">
              <a:solidFill>
                <a:srgbClr val="0070C0"/>
              </a:solidFill>
              <a:effectLst/>
              <a:latin typeface="華康中圓體" panose="020F0509000000000000" pitchFamily="49" charset="-120"/>
              <a:ea typeface="華康中圓體" panose="020F0509000000000000" pitchFamily="49" charset="-120"/>
            </a:endParaRPr>
          </a:p>
          <a:p>
            <a:pPr algn="l">
              <a:lnSpc>
                <a:spcPct val="120000"/>
              </a:lnSpc>
            </a:pPr>
            <a:r>
              <a:rPr lang="zh-CN" altLang="en-US" sz="2400" b="0" i="0" dirty="0">
                <a:solidFill>
                  <a:srgbClr val="121212"/>
                </a:solidFill>
                <a:effectLst/>
                <a:latin typeface="華康中圓體" panose="020F0509000000000000" pitchFamily="49" charset="-120"/>
                <a:ea typeface="華康中圓體" panose="020F0509000000000000" pitchFamily="49" charset="-120"/>
              </a:rPr>
              <a:t>可以大家做 </a:t>
            </a:r>
            <a:r>
              <a:rPr lang="en-US" altLang="zh-CN" sz="2400" b="0" i="0" dirty="0">
                <a:solidFill>
                  <a:srgbClr val="121212"/>
                </a:solidFill>
                <a:effectLst/>
                <a:latin typeface="華康中圓體" panose="020F0509000000000000" pitchFamily="49" charset="-120"/>
                <a:ea typeface="華康中圓體" panose="020F0509000000000000" pitchFamily="49" charset="-120"/>
              </a:rPr>
              <a:t>PPT </a:t>
            </a:r>
            <a:r>
              <a:rPr lang="zh-CN" altLang="en-US" sz="2400" b="0" i="0" dirty="0">
                <a:solidFill>
                  <a:srgbClr val="121212"/>
                </a:solidFill>
                <a:effectLst/>
                <a:latin typeface="華康中圓體" panose="020F0509000000000000" pitchFamily="49" charset="-120"/>
                <a:ea typeface="華康中圓體" panose="020F0509000000000000" pitchFamily="49" charset="-120"/>
              </a:rPr>
              <a:t>的時候不用套範本，將文字和圖片放在 </a:t>
            </a:r>
            <a:r>
              <a:rPr lang="en-US" altLang="zh-CN" sz="2400" b="0" i="0" dirty="0">
                <a:solidFill>
                  <a:srgbClr val="121212"/>
                </a:solidFill>
                <a:effectLst/>
                <a:latin typeface="華康中圓體" panose="020F0509000000000000" pitchFamily="49" charset="-120"/>
                <a:ea typeface="華康中圓體" panose="020F0509000000000000" pitchFamily="49" charset="-120"/>
              </a:rPr>
              <a:t>PPT </a:t>
            </a:r>
            <a:r>
              <a:rPr lang="zh-CN" altLang="en-US" sz="2400" b="0" i="0" dirty="0">
                <a:solidFill>
                  <a:srgbClr val="121212"/>
                </a:solidFill>
                <a:effectLst/>
                <a:latin typeface="華康中圓體" panose="020F0509000000000000" pitchFamily="49" charset="-120"/>
                <a:ea typeface="華康中圓體" panose="020F0509000000000000" pitchFamily="49" charset="-120"/>
              </a:rPr>
              <a:t>上即可，最後</a:t>
            </a:r>
            <a:r>
              <a:rPr lang="zh-TW" altLang="en-US" sz="2400" b="0" i="0" dirty="0">
                <a:solidFill>
                  <a:srgbClr val="121212"/>
                </a:solidFill>
                <a:effectLst/>
                <a:latin typeface="華康中圓體" panose="020F0509000000000000" pitchFamily="49" charset="-120"/>
                <a:ea typeface="華康中圓體" panose="020F0509000000000000" pitchFamily="49" charset="-120"/>
              </a:rPr>
              <a:t>發給特定組員</a:t>
            </a:r>
            <a:r>
              <a:rPr lang="zh-CN" altLang="en-US" sz="2400" b="0" i="0" dirty="0">
                <a:solidFill>
                  <a:srgbClr val="121212"/>
                </a:solidFill>
                <a:effectLst/>
                <a:latin typeface="華康中圓體" panose="020F0509000000000000" pitchFamily="49" charset="-120"/>
                <a:ea typeface="華康中圓體" panose="020F0509000000000000" pitchFamily="49" charset="-120"/>
              </a:rPr>
              <a:t>給大家</a:t>
            </a:r>
            <a:r>
              <a:rPr lang="zh-CN" altLang="en-US" sz="2400" b="1" i="0" dirty="0">
                <a:solidFill>
                  <a:srgbClr val="121212"/>
                </a:solidFill>
                <a:effectLst/>
                <a:latin typeface="華康中圓體" panose="020F0509000000000000" pitchFamily="49" charset="-120"/>
                <a:ea typeface="華康中圓體" panose="020F0509000000000000" pitchFamily="49" charset="-120"/>
              </a:rPr>
              <a:t>做 </a:t>
            </a:r>
            <a:r>
              <a:rPr lang="en-US" altLang="zh-CN" sz="2400" b="1" i="0" dirty="0">
                <a:solidFill>
                  <a:srgbClr val="121212"/>
                </a:solidFill>
                <a:effectLst/>
                <a:latin typeface="華康中圓體" panose="020F0509000000000000" pitchFamily="49" charset="-120"/>
                <a:ea typeface="華康中圓體" panose="020F0509000000000000" pitchFamily="49" charset="-120"/>
              </a:rPr>
              <a:t>PPT </a:t>
            </a:r>
            <a:r>
              <a:rPr lang="zh-CN" altLang="en-US" sz="2400" b="1" i="0" dirty="0">
                <a:solidFill>
                  <a:srgbClr val="121212"/>
                </a:solidFill>
                <a:effectLst/>
                <a:latin typeface="華康中圓體" panose="020F0509000000000000" pitchFamily="49" charset="-120"/>
                <a:ea typeface="華康中圓體" panose="020F0509000000000000" pitchFamily="49" charset="-120"/>
              </a:rPr>
              <a:t>的排版和美化</a:t>
            </a:r>
            <a:endParaRPr lang="zh-CN" altLang="en-US" sz="2400" b="0" i="0" dirty="0">
              <a:solidFill>
                <a:srgbClr val="121212"/>
              </a:solidFill>
              <a:effectLst/>
              <a:latin typeface="華康中圓體" panose="020F0509000000000000" pitchFamily="49" charset="-120"/>
              <a:ea typeface="華康中圓體" panose="020F0509000000000000" pitchFamily="49" charset="-120"/>
            </a:endParaRPr>
          </a:p>
          <a:p>
            <a:endParaRPr lang="zh-HK" altLang="en-US" dirty="0"/>
          </a:p>
        </p:txBody>
      </p:sp>
    </p:spTree>
    <p:extLst>
      <p:ext uri="{BB962C8B-B14F-4D97-AF65-F5344CB8AC3E}">
        <p14:creationId xmlns:p14="http://schemas.microsoft.com/office/powerpoint/2010/main" val="24430304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C4C86A-2BDE-CDFC-EE12-A67871C65183}"/>
              </a:ext>
            </a:extLst>
          </p:cNvPr>
          <p:cNvSpPr>
            <a:spLocks noGrp="1"/>
          </p:cNvSpPr>
          <p:nvPr>
            <p:ph type="title"/>
          </p:nvPr>
        </p:nvSpPr>
        <p:spPr>
          <a:xfrm>
            <a:off x="1628774" y="365126"/>
            <a:ext cx="6886575" cy="1325563"/>
          </a:xfrm>
        </p:spPr>
        <p:txBody>
          <a:bodyPr/>
          <a:lstStyle/>
          <a:p>
            <a:r>
              <a:rPr lang="en-US" altLang="zh-CN" b="1" i="1" dirty="0">
                <a:solidFill>
                  <a:srgbClr val="121212"/>
                </a:solidFill>
                <a:latin typeface="-apple-system"/>
              </a:rPr>
              <a:t>05 </a:t>
            </a:r>
            <a:r>
              <a:rPr lang="zh-CN" altLang="en-US" b="1" dirty="0">
                <a:solidFill>
                  <a:srgbClr val="121212"/>
                </a:solidFill>
                <a:latin typeface="華康中圓體" panose="020F0509000000000000" pitchFamily="49" charset="-120"/>
                <a:ea typeface="華康中圓體" panose="020F0509000000000000" pitchFamily="49" charset="-120"/>
              </a:rPr>
              <a:t>小組演講彩排</a:t>
            </a:r>
            <a:endParaRPr lang="zh-HK" altLang="en-US" dirty="0">
              <a:latin typeface="華康中圓體" panose="020F0509000000000000" pitchFamily="49" charset="-120"/>
              <a:ea typeface="華康中圓體" panose="020F0509000000000000" pitchFamily="49" charset="-120"/>
            </a:endParaRPr>
          </a:p>
        </p:txBody>
      </p:sp>
      <p:sp>
        <p:nvSpPr>
          <p:cNvPr id="3" name="內容版面配置區 2">
            <a:extLst>
              <a:ext uri="{FF2B5EF4-FFF2-40B4-BE49-F238E27FC236}">
                <a16:creationId xmlns:a16="http://schemas.microsoft.com/office/drawing/2014/main" id="{A06FDF70-87F0-C797-B9BA-7BBC90CD82B3}"/>
              </a:ext>
            </a:extLst>
          </p:cNvPr>
          <p:cNvSpPr>
            <a:spLocks noGrp="1"/>
          </p:cNvSpPr>
          <p:nvPr>
            <p:ph idx="1"/>
          </p:nvPr>
        </p:nvSpPr>
        <p:spPr>
          <a:xfrm>
            <a:off x="1295400" y="1558924"/>
            <a:ext cx="7200900" cy="5108575"/>
          </a:xfrm>
        </p:spPr>
        <p:txBody>
          <a:bodyPr>
            <a:normAutofit lnSpcReduction="10000"/>
          </a:bodyPr>
          <a:lstStyle/>
          <a:p>
            <a:pPr algn="l">
              <a:lnSpc>
                <a:spcPct val="120000"/>
              </a:lnSpc>
            </a:pPr>
            <a:r>
              <a:rPr lang="zh-CN" altLang="en-US" sz="2400" b="0" i="0" dirty="0">
                <a:solidFill>
                  <a:srgbClr val="121212"/>
                </a:solidFill>
                <a:effectLst/>
                <a:latin typeface="華康中圓體" panose="020F0509000000000000" pitchFamily="49" charset="-120"/>
                <a:ea typeface="華康中圓體" panose="020F0509000000000000" pitchFamily="49" charset="-120"/>
              </a:rPr>
              <a:t>演講稿 和 </a:t>
            </a:r>
            <a:r>
              <a:rPr lang="en-US" altLang="zh-CN" sz="2400" b="0" i="0" dirty="0">
                <a:solidFill>
                  <a:srgbClr val="121212"/>
                </a:solidFill>
                <a:effectLst/>
                <a:latin typeface="華康中圓體" panose="020F0509000000000000" pitchFamily="49" charset="-120"/>
                <a:ea typeface="華康中圓體" panose="020F0509000000000000" pitchFamily="49" charset="-120"/>
              </a:rPr>
              <a:t>PPT </a:t>
            </a:r>
            <a:r>
              <a:rPr lang="zh-TW" altLang="en-US" sz="2400" b="0" i="0" dirty="0">
                <a:solidFill>
                  <a:srgbClr val="121212"/>
                </a:solidFill>
                <a:effectLst/>
                <a:latin typeface="華康中圓體" panose="020F0509000000000000" pitchFamily="49" charset="-120"/>
                <a:ea typeface="華康中圓體" panose="020F0509000000000000" pitchFamily="49" charset="-120"/>
              </a:rPr>
              <a:t>預備好</a:t>
            </a:r>
            <a:r>
              <a:rPr lang="zh-CN" altLang="en-US" sz="2400" b="0" i="0" dirty="0">
                <a:solidFill>
                  <a:srgbClr val="121212"/>
                </a:solidFill>
                <a:effectLst/>
                <a:latin typeface="華康中圓體" panose="020F0509000000000000" pitchFamily="49" charset="-120"/>
                <a:ea typeface="華康中圓體" panose="020F0509000000000000" pitchFamily="49" charset="-120"/>
              </a:rPr>
              <a:t>，</a:t>
            </a:r>
            <a:r>
              <a:rPr lang="zh-CN" altLang="en-US" sz="2400" b="0" i="0" dirty="0">
                <a:solidFill>
                  <a:srgbClr val="0070C0"/>
                </a:solidFill>
                <a:effectLst/>
                <a:latin typeface="華康中圓體" panose="020F0509000000000000" pitchFamily="49" charset="-120"/>
                <a:ea typeface="華康中圓體" panose="020F0509000000000000" pitchFamily="49" charset="-120"/>
              </a:rPr>
              <a:t>組長</a:t>
            </a:r>
            <a:r>
              <a:rPr lang="zh-CN" altLang="en-US" sz="2400" b="0" i="0" dirty="0">
                <a:solidFill>
                  <a:srgbClr val="121212"/>
                </a:solidFill>
                <a:effectLst/>
                <a:latin typeface="華康中圓體" panose="020F0509000000000000" pitchFamily="49" charset="-120"/>
                <a:ea typeface="華康中圓體" panose="020F0509000000000000" pitchFamily="49" charset="-120"/>
              </a:rPr>
              <a:t>需要</a:t>
            </a:r>
            <a:r>
              <a:rPr lang="zh-CN" altLang="en-US" sz="2400" b="1" i="0" dirty="0">
                <a:solidFill>
                  <a:srgbClr val="121212"/>
                </a:solidFill>
                <a:effectLst/>
                <a:latin typeface="華康中圓體" panose="020F0509000000000000" pitchFamily="49" charset="-120"/>
                <a:ea typeface="華康中圓體" panose="020F0509000000000000" pitchFamily="49" charset="-120"/>
              </a:rPr>
              <a:t>進行</a:t>
            </a:r>
            <a:r>
              <a:rPr lang="zh-CN" altLang="en-US" sz="2400" b="1" i="0" dirty="0">
                <a:solidFill>
                  <a:srgbClr val="0070C0"/>
                </a:solidFill>
                <a:effectLst/>
                <a:latin typeface="華康中圓體" panose="020F0509000000000000" pitchFamily="49" charset="-120"/>
                <a:ea typeface="華康中圓體" panose="020F0509000000000000" pitchFamily="49" charset="-120"/>
              </a:rPr>
              <a:t>審核</a:t>
            </a:r>
            <a:r>
              <a:rPr lang="zh-CN" altLang="en-US" sz="2400" b="0" i="0" dirty="0">
                <a:solidFill>
                  <a:srgbClr val="121212"/>
                </a:solidFill>
                <a:effectLst/>
                <a:latin typeface="華康中圓體" panose="020F0509000000000000" pitchFamily="49" charset="-120"/>
                <a:ea typeface="華康中圓體" panose="020F0509000000000000" pitchFamily="49" charset="-120"/>
              </a:rPr>
              <a:t>，如有需要修改的地方</a:t>
            </a:r>
            <a:r>
              <a:rPr lang="zh-TW" altLang="en-US" sz="2400" b="0" i="0" dirty="0">
                <a:solidFill>
                  <a:srgbClr val="121212"/>
                </a:solidFill>
                <a:effectLst/>
                <a:latin typeface="華康中圓體" panose="020F0509000000000000" pitchFamily="49" charset="-120"/>
                <a:ea typeface="華康中圓體" panose="020F0509000000000000" pitchFamily="49" charset="-120"/>
              </a:rPr>
              <a:t>，</a:t>
            </a:r>
            <a:r>
              <a:rPr lang="zh-CN" altLang="en-US" sz="2400" b="0" i="0" dirty="0">
                <a:solidFill>
                  <a:srgbClr val="121212"/>
                </a:solidFill>
                <a:effectLst/>
                <a:latin typeface="華康中圓體" panose="020F0509000000000000" pitchFamily="49" charset="-120"/>
                <a:ea typeface="華康中圓體" panose="020F0509000000000000" pitchFamily="49" charset="-120"/>
              </a:rPr>
              <a:t>要讓大家</a:t>
            </a:r>
            <a:r>
              <a:rPr lang="zh-CN" altLang="en-US" sz="2400" b="1" i="0" dirty="0">
                <a:solidFill>
                  <a:srgbClr val="121212"/>
                </a:solidFill>
                <a:effectLst/>
                <a:latin typeface="華康中圓體" panose="020F0509000000000000" pitchFamily="49" charset="-120"/>
                <a:ea typeface="華康中圓體" panose="020F0509000000000000" pitchFamily="49" charset="-120"/>
              </a:rPr>
              <a:t>及時修改。 </a:t>
            </a:r>
            <a:r>
              <a:rPr lang="zh-TW" altLang="en-US" sz="2400" b="1" i="0" dirty="0">
                <a:solidFill>
                  <a:srgbClr val="121212"/>
                </a:solidFill>
                <a:effectLst/>
                <a:latin typeface="華康中圓體" panose="020F0509000000000000" pitchFamily="49" charset="-120"/>
                <a:ea typeface="華康中圓體" panose="020F0509000000000000" pitchFamily="49" charset="-120"/>
              </a:rPr>
              <a:t>整理</a:t>
            </a:r>
            <a:r>
              <a:rPr lang="zh-CN" altLang="en-US" sz="2400" b="0" i="0" dirty="0">
                <a:solidFill>
                  <a:srgbClr val="121212"/>
                </a:solidFill>
                <a:effectLst/>
                <a:latin typeface="華康中圓體" panose="020F0509000000000000" pitchFamily="49" charset="-120"/>
                <a:ea typeface="華康中圓體" panose="020F0509000000000000" pitchFamily="49" charset="-120"/>
              </a:rPr>
              <a:t>好後，</a:t>
            </a:r>
            <a:r>
              <a:rPr lang="zh-TW" altLang="en-US" sz="2400" b="0" i="0" dirty="0">
                <a:solidFill>
                  <a:srgbClr val="121212"/>
                </a:solidFill>
                <a:effectLst/>
                <a:latin typeface="華康中圓體" panose="020F0509000000000000" pitchFamily="49" charset="-120"/>
                <a:ea typeface="華康中圓體" panose="020F0509000000000000" pitchFamily="49" charset="-120"/>
              </a:rPr>
              <a:t>需</a:t>
            </a:r>
            <a:r>
              <a:rPr lang="zh-CN" altLang="en-US" sz="2400" b="0" i="0" dirty="0">
                <a:solidFill>
                  <a:srgbClr val="121212"/>
                </a:solidFill>
                <a:effectLst/>
                <a:latin typeface="華康中圓體" panose="020F0509000000000000" pitchFamily="49" charset="-120"/>
                <a:ea typeface="華康中圓體" panose="020F0509000000000000" pitchFamily="49" charset="-120"/>
              </a:rPr>
              <a:t>抽時間進行彩排。</a:t>
            </a:r>
            <a:endParaRPr lang="en-US" altLang="zh-CN" sz="2400" b="0" i="0" dirty="0">
              <a:solidFill>
                <a:srgbClr val="121212"/>
              </a:solidFill>
              <a:effectLst/>
              <a:latin typeface="華康中圓體" panose="020F0509000000000000" pitchFamily="49" charset="-120"/>
              <a:ea typeface="華康中圓體" panose="020F0509000000000000" pitchFamily="49" charset="-120"/>
            </a:endParaRPr>
          </a:p>
          <a:p>
            <a:pPr algn="l">
              <a:lnSpc>
                <a:spcPct val="120000"/>
              </a:lnSpc>
            </a:pPr>
            <a:r>
              <a:rPr lang="zh-CN" altLang="en-US" sz="2400" b="0" i="0" dirty="0">
                <a:solidFill>
                  <a:srgbClr val="121212"/>
                </a:solidFill>
                <a:effectLst/>
                <a:latin typeface="華康中圓體" panose="020F0509000000000000" pitchFamily="49" charset="-120"/>
                <a:ea typeface="華康中圓體" panose="020F0509000000000000" pitchFamily="49" charset="-120"/>
              </a:rPr>
              <a:t>小組演講需要特別注意</a:t>
            </a:r>
            <a:r>
              <a:rPr lang="zh-CN" altLang="en-US" sz="2400" b="1" i="0" dirty="0">
                <a:solidFill>
                  <a:srgbClr val="121212"/>
                </a:solidFill>
                <a:effectLst/>
                <a:latin typeface="華康中圓體" panose="020F0509000000000000" pitchFamily="49" charset="-120"/>
                <a:ea typeface="華康中圓體" panose="020F0509000000000000" pitchFamily="49" charset="-120"/>
              </a:rPr>
              <a:t>每個人的</a:t>
            </a:r>
            <a:r>
              <a:rPr lang="zh-CN" altLang="en-US" sz="2400" b="1" i="0" dirty="0">
                <a:solidFill>
                  <a:srgbClr val="0070C0"/>
                </a:solidFill>
                <a:effectLst/>
                <a:latin typeface="華康中圓體" panose="020F0509000000000000" pitchFamily="49" charset="-120"/>
                <a:ea typeface="華康中圓體" panose="020F0509000000000000" pitchFamily="49" charset="-120"/>
              </a:rPr>
              <a:t>上</a:t>
            </a:r>
            <a:r>
              <a:rPr lang="zh-TW" altLang="en-US" sz="2400" b="1" i="0" dirty="0">
                <a:solidFill>
                  <a:srgbClr val="0070C0"/>
                </a:solidFill>
                <a:effectLst/>
                <a:latin typeface="華康中圓體" panose="020F0509000000000000" pitchFamily="49" charset="-120"/>
                <a:ea typeface="華康中圓體" panose="020F0509000000000000" pitchFamily="49" charset="-120"/>
              </a:rPr>
              <a:t>台</a:t>
            </a:r>
            <a:r>
              <a:rPr lang="zh-CN" altLang="en-US" sz="2400" b="1" i="0" dirty="0">
                <a:solidFill>
                  <a:srgbClr val="0070C0"/>
                </a:solidFill>
                <a:effectLst/>
                <a:latin typeface="華康中圓體" panose="020F0509000000000000" pitchFamily="49" charset="-120"/>
                <a:ea typeface="華康中圓體" panose="020F0509000000000000" pitchFamily="49" charset="-120"/>
              </a:rPr>
              <a:t>順序</a:t>
            </a:r>
            <a:r>
              <a:rPr lang="zh-CN" altLang="en-US" sz="2400" b="0" i="0" dirty="0">
                <a:solidFill>
                  <a:srgbClr val="121212"/>
                </a:solidFill>
                <a:effectLst/>
                <a:latin typeface="華康中圓體" panose="020F0509000000000000" pitchFamily="49" charset="-120"/>
                <a:ea typeface="華康中圓體" panose="020F0509000000000000" pitchFamily="49" charset="-120"/>
              </a:rPr>
              <a:t>和</a:t>
            </a:r>
            <a:r>
              <a:rPr lang="zh-CN" altLang="en-US" sz="2400" b="1" i="0" dirty="0">
                <a:solidFill>
                  <a:srgbClr val="121212"/>
                </a:solidFill>
                <a:effectLst/>
                <a:latin typeface="華康中圓體" panose="020F0509000000000000" pitchFamily="49" charset="-120"/>
                <a:ea typeface="華康中圓體" panose="020F0509000000000000" pitchFamily="49" charset="-120"/>
              </a:rPr>
              <a:t>小組成員之間的銜接</a:t>
            </a:r>
            <a:r>
              <a:rPr lang="zh-TW" altLang="en-US" sz="2400" b="1" i="0" dirty="0">
                <a:solidFill>
                  <a:srgbClr val="121212"/>
                </a:solidFill>
                <a:effectLst/>
                <a:latin typeface="華康中圓體" panose="020F0509000000000000" pitchFamily="49" charset="-120"/>
                <a:ea typeface="華康中圓體" panose="020F0509000000000000" pitchFamily="49" charset="-120"/>
              </a:rPr>
              <a:t>，</a:t>
            </a:r>
            <a:r>
              <a:rPr lang="zh-CN" altLang="en-US" sz="2400" b="1" i="0" dirty="0">
                <a:solidFill>
                  <a:srgbClr val="0070C0"/>
                </a:solidFill>
                <a:effectLst/>
                <a:latin typeface="華康中圓體" panose="020F0509000000000000" pitchFamily="49" charset="-120"/>
                <a:ea typeface="華康中圓體" panose="020F0509000000000000" pitchFamily="49" charset="-120"/>
              </a:rPr>
              <a:t>小組成員之間的銜接</a:t>
            </a:r>
            <a:r>
              <a:rPr lang="zh-CN" altLang="en-US" sz="2400" b="1" i="0" dirty="0">
                <a:solidFill>
                  <a:srgbClr val="121212"/>
                </a:solidFill>
                <a:effectLst/>
                <a:latin typeface="華康中圓體" panose="020F0509000000000000" pitchFamily="49" charset="-120"/>
                <a:ea typeface="華康中圓體" panose="020F0509000000000000" pitchFamily="49" charset="-120"/>
              </a:rPr>
              <a:t>也至關重要。</a:t>
            </a:r>
            <a:r>
              <a:rPr lang="zh-CN" altLang="en-US" sz="2400" b="0" i="0" dirty="0">
                <a:solidFill>
                  <a:srgbClr val="121212"/>
                </a:solidFill>
                <a:effectLst/>
                <a:latin typeface="華康中圓體" panose="020F0509000000000000" pitchFamily="49" charset="-120"/>
                <a:ea typeface="華康中圓體" panose="020F0509000000000000" pitchFamily="49" charset="-120"/>
              </a:rPr>
              <a:t>如：</a:t>
            </a:r>
            <a:r>
              <a:rPr lang="zh-CN" altLang="en-US" sz="2400" b="0" i="0" dirty="0">
                <a:solidFill>
                  <a:schemeClr val="accent2">
                    <a:lumMod val="75000"/>
                  </a:schemeClr>
                </a:solidFill>
                <a:effectLst/>
                <a:latin typeface="華康中圓體" panose="020F0509000000000000" pitchFamily="49" charset="-120"/>
                <a:ea typeface="華康中圓體" panose="020F0509000000000000" pitchFamily="49" charset="-120"/>
              </a:rPr>
              <a:t>接下來有</a:t>
            </a:r>
            <a:r>
              <a:rPr lang="en-US" altLang="zh-CN" sz="2400" b="0" i="0" dirty="0">
                <a:solidFill>
                  <a:schemeClr val="accent2">
                    <a:lumMod val="75000"/>
                  </a:schemeClr>
                </a:solidFill>
                <a:effectLst/>
                <a:latin typeface="華康中圓體" panose="020F0509000000000000" pitchFamily="49" charset="-120"/>
                <a:ea typeface="華康中圓體" panose="020F0509000000000000" pitchFamily="49" charset="-120"/>
              </a:rPr>
              <a:t>6C</a:t>
            </a:r>
            <a:r>
              <a:rPr lang="zh-TW" altLang="en-US" sz="2400" b="0" i="0" dirty="0">
                <a:solidFill>
                  <a:schemeClr val="accent2">
                    <a:lumMod val="75000"/>
                  </a:schemeClr>
                </a:solidFill>
                <a:effectLst/>
                <a:latin typeface="華康中圓體" panose="020F0509000000000000" pitchFamily="49" charset="-120"/>
                <a:ea typeface="華康中圓體" panose="020F0509000000000000" pitchFamily="49" charset="-120"/>
              </a:rPr>
              <a:t>班 </a:t>
            </a:r>
            <a:r>
              <a:rPr lang="zh-CN" altLang="en-US" sz="2400" b="0" i="0" dirty="0">
                <a:solidFill>
                  <a:schemeClr val="accent2">
                    <a:lumMod val="75000"/>
                  </a:schemeClr>
                </a:solidFill>
                <a:effectLst/>
                <a:latin typeface="華康中圓體" panose="020F0509000000000000" pitchFamily="49" charset="-120"/>
                <a:ea typeface="華康中圓體" panose="020F0509000000000000" pitchFamily="49" charset="-120"/>
              </a:rPr>
              <a:t>張同學</a:t>
            </a:r>
            <a:r>
              <a:rPr lang="zh-TW" altLang="en-US" sz="2400" dirty="0">
                <a:solidFill>
                  <a:schemeClr val="accent2">
                    <a:lumMod val="75000"/>
                  </a:schemeClr>
                </a:solidFill>
                <a:latin typeface="華康中圓體" panose="020F0509000000000000" pitchFamily="49" charset="-120"/>
                <a:ea typeface="華康中圓體" panose="020F0509000000000000" pitchFamily="49" charset="-120"/>
              </a:rPr>
              <a:t>介紹</a:t>
            </a:r>
            <a:r>
              <a:rPr lang="en-US" altLang="zh-TW" sz="2400" dirty="0">
                <a:solidFill>
                  <a:schemeClr val="accent2">
                    <a:lumMod val="75000"/>
                  </a:schemeClr>
                </a:solidFill>
                <a:latin typeface="華康中圓體" panose="020F0509000000000000" pitchFamily="49" charset="-120"/>
                <a:ea typeface="華康中圓體" panose="020F0509000000000000" pitchFamily="49" charset="-120"/>
              </a:rPr>
              <a:t>…</a:t>
            </a:r>
            <a:r>
              <a:rPr lang="en-US" altLang="zh-TW" sz="2400" dirty="0">
                <a:solidFill>
                  <a:srgbClr val="121212"/>
                </a:solidFill>
                <a:latin typeface="華康中圓體" panose="020F0509000000000000" pitchFamily="49" charset="-120"/>
                <a:ea typeface="華康中圓體" panose="020F0509000000000000" pitchFamily="49" charset="-120"/>
              </a:rPr>
              <a:t>..</a:t>
            </a:r>
            <a:r>
              <a:rPr lang="zh-CN" altLang="en-US" sz="2400" b="0" i="0" dirty="0">
                <a:solidFill>
                  <a:srgbClr val="121212"/>
                </a:solidFill>
                <a:effectLst/>
                <a:latin typeface="華康中圓體" panose="020F0509000000000000" pitchFamily="49" charset="-120"/>
                <a:ea typeface="華康中圓體" panose="020F0509000000000000" pitchFamily="49" charset="-120"/>
              </a:rPr>
              <a:t>。</a:t>
            </a:r>
          </a:p>
          <a:p>
            <a:pPr algn="l">
              <a:lnSpc>
                <a:spcPct val="120000"/>
              </a:lnSpc>
            </a:pPr>
            <a:r>
              <a:rPr lang="zh-CN" altLang="en-US" sz="2400" b="0" i="0" dirty="0">
                <a:solidFill>
                  <a:srgbClr val="121212"/>
                </a:solidFill>
                <a:effectLst/>
                <a:latin typeface="華康中圓體" panose="020F0509000000000000" pitchFamily="49" charset="-120"/>
                <a:ea typeface="華康中圓體" panose="020F0509000000000000" pitchFamily="49" charset="-120"/>
              </a:rPr>
              <a:t>在演講的</a:t>
            </a:r>
            <a:r>
              <a:rPr lang="zh-CN" altLang="en-US" sz="2400" b="1" i="0" dirty="0">
                <a:solidFill>
                  <a:srgbClr val="121212"/>
                </a:solidFill>
                <a:effectLst/>
                <a:latin typeface="華康中圓體" panose="020F0509000000000000" pitchFamily="49" charset="-120"/>
                <a:ea typeface="華康中圓體" panose="020F0509000000000000" pitchFamily="49" charset="-120"/>
              </a:rPr>
              <a:t>開頭和結尾，</a:t>
            </a:r>
            <a:r>
              <a:rPr lang="zh-TW" altLang="en-US" sz="2400" b="1" i="0" dirty="0">
                <a:solidFill>
                  <a:srgbClr val="121212"/>
                </a:solidFill>
                <a:effectLst/>
                <a:latin typeface="華康中圓體" panose="020F0509000000000000" pitchFamily="49" charset="-120"/>
                <a:ea typeface="華康中圓體" panose="020F0509000000000000" pitchFamily="49" charset="-120"/>
              </a:rPr>
              <a:t>組長</a:t>
            </a:r>
            <a:r>
              <a:rPr lang="zh-CN" altLang="en-US" sz="2400" b="0" i="0" dirty="0">
                <a:solidFill>
                  <a:srgbClr val="0070C0"/>
                </a:solidFill>
                <a:effectLst/>
                <a:latin typeface="華康中圓體" panose="020F0509000000000000" pitchFamily="49" charset="-120"/>
                <a:ea typeface="華康中圓體" panose="020F0509000000000000" pitchFamily="49" charset="-120"/>
              </a:rPr>
              <a:t>開頭介紹本組的</a:t>
            </a:r>
            <a:r>
              <a:rPr lang="zh-CN" altLang="en-US" sz="2400" b="1" i="0" dirty="0">
                <a:solidFill>
                  <a:srgbClr val="0070C0"/>
                </a:solidFill>
                <a:effectLst/>
                <a:latin typeface="華康中圓體" panose="020F0509000000000000" pitchFamily="49" charset="-120"/>
                <a:ea typeface="華康中圓體" panose="020F0509000000000000" pitchFamily="49" charset="-120"/>
              </a:rPr>
              <a:t>演講主題</a:t>
            </a:r>
            <a:r>
              <a:rPr lang="zh-CN" altLang="en-US" sz="2400" b="0" i="0" dirty="0">
                <a:solidFill>
                  <a:srgbClr val="0070C0"/>
                </a:solidFill>
                <a:effectLst/>
                <a:latin typeface="華康中圓體" panose="020F0509000000000000" pitchFamily="49" charset="-120"/>
                <a:ea typeface="華康中圓體" panose="020F0509000000000000" pitchFamily="49" charset="-120"/>
              </a:rPr>
              <a:t>和</a:t>
            </a:r>
            <a:r>
              <a:rPr lang="zh-CN" altLang="en-US" sz="2400" b="1" i="0" dirty="0">
                <a:solidFill>
                  <a:srgbClr val="0070C0"/>
                </a:solidFill>
                <a:effectLst/>
                <a:latin typeface="華康中圓體" panose="020F0509000000000000" pitchFamily="49" charset="-120"/>
                <a:ea typeface="華康中圓體" panose="020F0509000000000000" pitchFamily="49" charset="-120"/>
              </a:rPr>
              <a:t>每個人負責的部分</a:t>
            </a:r>
            <a:r>
              <a:rPr lang="zh-CN" altLang="en-US" sz="2400" b="1" i="0" dirty="0">
                <a:solidFill>
                  <a:srgbClr val="121212"/>
                </a:solidFill>
                <a:effectLst/>
                <a:latin typeface="華康中圓體" panose="020F0509000000000000" pitchFamily="49" charset="-120"/>
                <a:ea typeface="華康中圓體" panose="020F0509000000000000" pitchFamily="49" charset="-120"/>
              </a:rPr>
              <a:t>，</a:t>
            </a:r>
            <a:r>
              <a:rPr lang="zh-CN" altLang="en-US" sz="2400" b="0" i="0" dirty="0">
                <a:solidFill>
                  <a:srgbClr val="121212"/>
                </a:solidFill>
                <a:effectLst/>
                <a:latin typeface="華康中圓體" panose="020F0509000000000000" pitchFamily="49" charset="-120"/>
                <a:ea typeface="華康中圓體" panose="020F0509000000000000" pitchFamily="49" charset="-120"/>
              </a:rPr>
              <a:t>演講</a:t>
            </a:r>
            <a:r>
              <a:rPr lang="zh-CN" altLang="en-US" sz="2400" b="0" i="0" dirty="0">
                <a:solidFill>
                  <a:srgbClr val="0070C0"/>
                </a:solidFill>
                <a:effectLst/>
                <a:latin typeface="華康中圓體" panose="020F0509000000000000" pitchFamily="49" charset="-120"/>
                <a:ea typeface="華康中圓體" panose="020F0509000000000000" pitchFamily="49" charset="-120"/>
              </a:rPr>
              <a:t>結束</a:t>
            </a:r>
            <a:r>
              <a:rPr lang="zh-CN" altLang="en-US" sz="2400" b="0" i="0" dirty="0">
                <a:solidFill>
                  <a:srgbClr val="121212"/>
                </a:solidFill>
                <a:effectLst/>
                <a:latin typeface="華康中圓體" panose="020F0509000000000000" pitchFamily="49" charset="-120"/>
                <a:ea typeface="華康中圓體" panose="020F0509000000000000" pitchFamily="49" charset="-120"/>
              </a:rPr>
              <a:t>時大家統一</a:t>
            </a:r>
            <a:r>
              <a:rPr lang="zh-CN" altLang="en-US" sz="2400" b="1" i="0" dirty="0">
                <a:solidFill>
                  <a:srgbClr val="121212"/>
                </a:solidFill>
                <a:effectLst/>
                <a:latin typeface="華康中圓體" panose="020F0509000000000000" pitchFamily="49" charset="-120"/>
                <a:ea typeface="華康中圓體" panose="020F0509000000000000" pitchFamily="49" charset="-120"/>
              </a:rPr>
              <a:t>向聽眾</a:t>
            </a:r>
            <a:r>
              <a:rPr lang="zh-CN" altLang="en-US" sz="2400" b="1" i="0" dirty="0">
                <a:solidFill>
                  <a:srgbClr val="0070C0"/>
                </a:solidFill>
                <a:effectLst/>
                <a:latin typeface="華康中圓體" panose="020F0509000000000000" pitchFamily="49" charset="-120"/>
                <a:ea typeface="華康中圓體" panose="020F0509000000000000" pitchFamily="49" charset="-120"/>
              </a:rPr>
              <a:t>致謝</a:t>
            </a:r>
            <a:r>
              <a:rPr lang="zh-CN" altLang="en-US" sz="2400" b="1" i="0" dirty="0">
                <a:solidFill>
                  <a:srgbClr val="121212"/>
                </a:solidFill>
                <a:effectLst/>
                <a:latin typeface="華康中圓體" panose="020F0509000000000000" pitchFamily="49" charset="-120"/>
                <a:ea typeface="華康中圓體" panose="020F0509000000000000" pitchFamily="49" charset="-120"/>
              </a:rPr>
              <a:t>。</a:t>
            </a:r>
            <a:endParaRPr lang="zh-CN" altLang="en-US" sz="2400" b="0" i="0" dirty="0">
              <a:solidFill>
                <a:srgbClr val="121212"/>
              </a:solidFill>
              <a:effectLst/>
              <a:latin typeface="華康中圓體" panose="020F0509000000000000" pitchFamily="49" charset="-120"/>
              <a:ea typeface="華康中圓體" panose="020F0509000000000000" pitchFamily="49" charset="-120"/>
            </a:endParaRPr>
          </a:p>
          <a:p>
            <a:pPr algn="l">
              <a:lnSpc>
                <a:spcPct val="120000"/>
              </a:lnSpc>
            </a:pPr>
            <a:r>
              <a:rPr lang="zh-CN" altLang="en-US" sz="2400" b="0" i="0" dirty="0">
                <a:solidFill>
                  <a:srgbClr val="121212"/>
                </a:solidFill>
                <a:effectLst/>
                <a:latin typeface="華康中圓體" panose="020F0509000000000000" pitchFamily="49" charset="-120"/>
                <a:ea typeface="華康中圓體" panose="020F0509000000000000" pitchFamily="49" charset="-120"/>
              </a:rPr>
              <a:t>在彩排後，大家可以一起討論，看看有沒有</a:t>
            </a:r>
            <a:r>
              <a:rPr lang="zh-CN" altLang="en-US" sz="2400" b="1" i="0" dirty="0">
                <a:solidFill>
                  <a:srgbClr val="121212"/>
                </a:solidFill>
                <a:effectLst/>
                <a:latin typeface="華康中圓體" panose="020F0509000000000000" pitchFamily="49" charset="-120"/>
                <a:ea typeface="華康中圓體" panose="020F0509000000000000" pitchFamily="49" charset="-120"/>
              </a:rPr>
              <a:t>需要改進的地方，</a:t>
            </a:r>
            <a:r>
              <a:rPr lang="zh-CN" altLang="en-US" sz="2400" b="0" i="0" dirty="0">
                <a:solidFill>
                  <a:srgbClr val="121212"/>
                </a:solidFill>
                <a:effectLst/>
                <a:latin typeface="華康中圓體" panose="020F0509000000000000" pitchFamily="49" charset="-120"/>
                <a:ea typeface="華康中圓體" panose="020F0509000000000000" pitchFamily="49" charset="-120"/>
              </a:rPr>
              <a:t>確保呈現出最好的效果。</a:t>
            </a:r>
            <a:endParaRPr lang="zh-HK" altLang="en-US" sz="1000" dirty="0">
              <a:latin typeface="華康中圓體" panose="020F0509000000000000" pitchFamily="49" charset="-120"/>
              <a:ea typeface="華康中圓體" panose="020F0509000000000000" pitchFamily="49" charset="-120"/>
            </a:endParaRPr>
          </a:p>
        </p:txBody>
      </p:sp>
    </p:spTree>
    <p:extLst>
      <p:ext uri="{BB962C8B-B14F-4D97-AF65-F5344CB8AC3E}">
        <p14:creationId xmlns:p14="http://schemas.microsoft.com/office/powerpoint/2010/main" val="11385917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B1BF057F-53F9-4FF9-B459-149679BC3E62}"/>
              </a:ext>
            </a:extLst>
          </p:cNvPr>
          <p:cNvSpPr>
            <a:spLocks noGrp="1" noChangeArrowheads="1"/>
          </p:cNvSpPr>
          <p:nvPr>
            <p:ph type="title"/>
          </p:nvPr>
        </p:nvSpPr>
        <p:spPr>
          <a:xfrm>
            <a:off x="-95725" y="1633016"/>
            <a:ext cx="4249737" cy="936625"/>
          </a:xfrm>
        </p:spPr>
        <p:txBody>
          <a:bodyPr>
            <a:normAutofit/>
          </a:bodyPr>
          <a:lstStyle/>
          <a:p>
            <a:pPr algn="ctr" eaLnBrk="1" hangingPunct="1"/>
            <a:r>
              <a:rPr lang="zh-HK" altLang="en-US" sz="3600" b="1" dirty="0">
                <a:solidFill>
                  <a:srgbClr val="FF0000"/>
                </a:solidFill>
                <a:ea typeface="華康POP1體W7(P)" pitchFamily="82" charset="-120"/>
              </a:rPr>
              <a:t>身體語言</a:t>
            </a:r>
          </a:p>
        </p:txBody>
      </p:sp>
      <p:sp>
        <p:nvSpPr>
          <p:cNvPr id="3" name="Content Placeholder 2">
            <a:extLst>
              <a:ext uri="{FF2B5EF4-FFF2-40B4-BE49-F238E27FC236}">
                <a16:creationId xmlns:a16="http://schemas.microsoft.com/office/drawing/2014/main" id="{95CB5B69-EE31-4D43-9591-D77F2E2F68A7}"/>
              </a:ext>
            </a:extLst>
          </p:cNvPr>
          <p:cNvSpPr>
            <a:spLocks noGrp="1"/>
          </p:cNvSpPr>
          <p:nvPr>
            <p:ph idx="1"/>
          </p:nvPr>
        </p:nvSpPr>
        <p:spPr>
          <a:xfrm>
            <a:off x="1043940" y="2503420"/>
            <a:ext cx="2394902" cy="3228467"/>
          </a:xfrm>
        </p:spPr>
        <p:txBody>
          <a:bodyPr rtlCol="0">
            <a:normAutofit/>
          </a:bodyPr>
          <a:lstStyle/>
          <a:p>
            <a:pPr eaLnBrk="1" fontAlgn="auto" hangingPunct="1">
              <a:lnSpc>
                <a:spcPct val="120000"/>
              </a:lnSpc>
              <a:spcBef>
                <a:spcPts val="0"/>
              </a:spcBef>
              <a:spcAft>
                <a:spcPts val="0"/>
              </a:spcAft>
              <a:buFont typeface="Wingdings" panose="05000000000000000000" pitchFamily="2" charset="2"/>
              <a:buChar char="ü"/>
              <a:defRPr/>
            </a:pPr>
            <a:r>
              <a:rPr lang="zh-TW" altLang="en-US" b="1" dirty="0">
                <a:solidFill>
                  <a:srgbClr val="0070C0"/>
                </a:solidFill>
                <a:latin typeface="華康中圓體" panose="020F0509000000000000" pitchFamily="49" charset="-120"/>
                <a:ea typeface="華康中圓體" panose="020F0509000000000000" pitchFamily="49" charset="-120"/>
                <a:cs typeface="+mj-cs"/>
              </a:rPr>
              <a:t>站立</a:t>
            </a:r>
            <a:r>
              <a:rPr lang="zh-HK" altLang="en-US" b="1" dirty="0">
                <a:solidFill>
                  <a:srgbClr val="0070C0"/>
                </a:solidFill>
                <a:latin typeface="華康中圓體" panose="020F0509000000000000" pitchFamily="49" charset="-120"/>
                <a:ea typeface="華康中圓體" panose="020F0509000000000000" pitchFamily="49" charset="-120"/>
                <a:cs typeface="+mj-cs"/>
              </a:rPr>
              <a:t>姿勢</a:t>
            </a:r>
            <a:endParaRPr lang="en-US" altLang="zh-HK" b="1" dirty="0">
              <a:solidFill>
                <a:srgbClr val="0070C0"/>
              </a:solidFill>
              <a:latin typeface="華康中圓體" panose="020F0509000000000000" pitchFamily="49" charset="-120"/>
              <a:ea typeface="華康中圓體" panose="020F0509000000000000" pitchFamily="49" charset="-120"/>
              <a:cs typeface="+mj-cs"/>
            </a:endParaRPr>
          </a:p>
          <a:p>
            <a:pPr>
              <a:lnSpc>
                <a:spcPct val="120000"/>
              </a:lnSpc>
              <a:spcBef>
                <a:spcPts val="0"/>
              </a:spcBef>
              <a:buFont typeface="Wingdings" panose="05000000000000000000" pitchFamily="2" charset="2"/>
              <a:buChar char="ü"/>
              <a:defRPr/>
            </a:pPr>
            <a:r>
              <a:rPr lang="zh-HK" altLang="en-US" b="1" dirty="0">
                <a:solidFill>
                  <a:srgbClr val="0070C0"/>
                </a:solidFill>
                <a:latin typeface="華康中圓體" panose="020F0509000000000000" pitchFamily="49" charset="-120"/>
                <a:ea typeface="華康中圓體" panose="020F0509000000000000" pitchFamily="49" charset="-120"/>
                <a:cs typeface="+mj-cs"/>
              </a:rPr>
              <a:t>眼神</a:t>
            </a:r>
            <a:endParaRPr lang="en-US" altLang="zh-HK" b="1" dirty="0">
              <a:solidFill>
                <a:srgbClr val="0070C0"/>
              </a:solidFill>
              <a:latin typeface="華康中圓體" panose="020F0509000000000000" pitchFamily="49" charset="-120"/>
              <a:ea typeface="華康中圓體" panose="020F0509000000000000" pitchFamily="49" charset="-120"/>
              <a:cs typeface="+mj-cs"/>
            </a:endParaRPr>
          </a:p>
          <a:p>
            <a:pPr eaLnBrk="1" fontAlgn="auto" hangingPunct="1">
              <a:lnSpc>
                <a:spcPct val="120000"/>
              </a:lnSpc>
              <a:spcBef>
                <a:spcPts val="0"/>
              </a:spcBef>
              <a:spcAft>
                <a:spcPts val="0"/>
              </a:spcAft>
              <a:buFont typeface="Wingdings" panose="05000000000000000000" pitchFamily="2" charset="2"/>
              <a:buChar char="ü"/>
              <a:defRPr/>
            </a:pPr>
            <a:r>
              <a:rPr lang="zh-HK" altLang="en-US" b="1" dirty="0">
                <a:solidFill>
                  <a:srgbClr val="0070C0"/>
                </a:solidFill>
                <a:latin typeface="華康中圓體" panose="020F0509000000000000" pitchFamily="49" charset="-120"/>
                <a:ea typeface="華康中圓體" panose="020F0509000000000000" pitchFamily="49" charset="-120"/>
                <a:cs typeface="+mj-cs"/>
              </a:rPr>
              <a:t>動作</a:t>
            </a:r>
            <a:endParaRPr lang="en-US" altLang="zh-HK" b="1" dirty="0">
              <a:solidFill>
                <a:srgbClr val="0070C0"/>
              </a:solidFill>
              <a:latin typeface="華康中圓體" panose="020F0509000000000000" pitchFamily="49" charset="-120"/>
              <a:ea typeface="華康中圓體" panose="020F0509000000000000" pitchFamily="49" charset="-120"/>
              <a:cs typeface="+mj-cs"/>
            </a:endParaRPr>
          </a:p>
          <a:p>
            <a:pPr>
              <a:lnSpc>
                <a:spcPct val="120000"/>
              </a:lnSpc>
              <a:spcBef>
                <a:spcPts val="0"/>
              </a:spcBef>
              <a:buFont typeface="Wingdings" panose="05000000000000000000" pitchFamily="2" charset="2"/>
              <a:buChar char="ü"/>
              <a:defRPr/>
            </a:pPr>
            <a:r>
              <a:rPr lang="zh-HK" altLang="en-US" b="1" dirty="0">
                <a:solidFill>
                  <a:srgbClr val="0070C0"/>
                </a:solidFill>
                <a:latin typeface="華康中圓體" panose="020F0509000000000000" pitchFamily="49" charset="-120"/>
                <a:ea typeface="華康中圓體" panose="020F0509000000000000" pitchFamily="49" charset="-120"/>
                <a:cs typeface="+mj-cs"/>
              </a:rPr>
              <a:t>笑容</a:t>
            </a:r>
            <a:endParaRPr lang="en-US" altLang="zh-HK" b="1" dirty="0">
              <a:solidFill>
                <a:srgbClr val="0070C0"/>
              </a:solidFill>
              <a:latin typeface="華康中圓體" panose="020F0509000000000000" pitchFamily="49" charset="-120"/>
              <a:ea typeface="華康中圓體" panose="020F0509000000000000" pitchFamily="49" charset="-120"/>
              <a:cs typeface="+mj-cs"/>
            </a:endParaRPr>
          </a:p>
          <a:p>
            <a:pPr eaLnBrk="1" fontAlgn="auto" hangingPunct="1">
              <a:lnSpc>
                <a:spcPct val="120000"/>
              </a:lnSpc>
              <a:spcBef>
                <a:spcPts val="0"/>
              </a:spcBef>
              <a:spcAft>
                <a:spcPts val="0"/>
              </a:spcAft>
              <a:buFont typeface="Wingdings" panose="05000000000000000000" pitchFamily="2" charset="2"/>
              <a:buChar char="ü"/>
              <a:defRPr/>
            </a:pPr>
            <a:r>
              <a:rPr lang="zh-HK" altLang="en-US" b="1" dirty="0">
                <a:solidFill>
                  <a:srgbClr val="0070C0"/>
                </a:solidFill>
                <a:latin typeface="華康中圓體" panose="020F0509000000000000" pitchFamily="49" charset="-120"/>
                <a:ea typeface="華康中圓體" panose="020F0509000000000000" pitchFamily="49" charset="-120"/>
                <a:cs typeface="+mj-cs"/>
              </a:rPr>
              <a:t>點頭</a:t>
            </a:r>
            <a:endParaRPr lang="en-US" altLang="zh-HK" b="1" dirty="0">
              <a:solidFill>
                <a:srgbClr val="0070C0"/>
              </a:solidFill>
              <a:latin typeface="華康中圓體" panose="020F0509000000000000" pitchFamily="49" charset="-120"/>
              <a:ea typeface="華康中圓體" panose="020F0509000000000000" pitchFamily="49" charset="-120"/>
              <a:cs typeface="+mj-cs"/>
            </a:endParaRPr>
          </a:p>
          <a:p>
            <a:pPr eaLnBrk="1" fontAlgn="auto" hangingPunct="1">
              <a:lnSpc>
                <a:spcPct val="120000"/>
              </a:lnSpc>
              <a:spcBef>
                <a:spcPts val="0"/>
              </a:spcBef>
              <a:spcAft>
                <a:spcPts val="0"/>
              </a:spcAft>
              <a:buFont typeface="Wingdings" panose="05000000000000000000" pitchFamily="2" charset="2"/>
              <a:buChar char="ü"/>
              <a:defRPr/>
            </a:pPr>
            <a:r>
              <a:rPr lang="zh-TW" altLang="en-US" b="1" dirty="0">
                <a:solidFill>
                  <a:srgbClr val="0070C0"/>
                </a:solidFill>
                <a:latin typeface="華康中圓體" panose="020F0509000000000000" pitchFamily="49" charset="-120"/>
                <a:ea typeface="華康中圓體" panose="020F0509000000000000" pitchFamily="49" charset="-120"/>
                <a:cs typeface="+mj-cs"/>
              </a:rPr>
              <a:t>自信</a:t>
            </a:r>
            <a:endParaRPr lang="zh-HK" altLang="en-US" sz="2400" b="1" dirty="0">
              <a:solidFill>
                <a:srgbClr val="0070C0"/>
              </a:solidFill>
              <a:latin typeface="華康中圓體" panose="020F0509000000000000" pitchFamily="49" charset="-120"/>
              <a:ea typeface="華康中圓體" panose="020F0509000000000000" pitchFamily="49" charset="-120"/>
            </a:endParaRPr>
          </a:p>
        </p:txBody>
      </p:sp>
      <p:sp>
        <p:nvSpPr>
          <p:cNvPr id="56324" name="Slide Number Placeholder 3">
            <a:extLst>
              <a:ext uri="{FF2B5EF4-FFF2-40B4-BE49-F238E27FC236}">
                <a16:creationId xmlns:a16="http://schemas.microsoft.com/office/drawing/2014/main" id="{29F09991-8A9D-4816-B735-619425F792CA}"/>
              </a:ext>
            </a:extLst>
          </p:cNvPr>
          <p:cNvSpPr>
            <a:spLocks noGrp="1" noChangeArrowheads="1"/>
          </p:cNvSpPr>
          <p:nvPr>
            <p:ph type="sldNum" sz="quarter" idx="12"/>
          </p:nvPr>
        </p:nvSpPr>
        <p:spPr bwMode="auto">
          <a:xfrm>
            <a:off x="6444676" y="6126671"/>
            <a:ext cx="512638"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fontAlgn="base">
              <a:spcBef>
                <a:spcPct val="0"/>
              </a:spcBef>
              <a:spcAft>
                <a:spcPct val="0"/>
              </a:spcAft>
              <a:buClrTx/>
              <a:buSzTx/>
              <a:buFontTx/>
              <a:buNone/>
            </a:pPr>
            <a:fld id="{A02E84DC-B7C0-406C-926E-A1A53BDDBA6E}" type="slidenum">
              <a:rPr lang="en-US" altLang="zh-TW" smtClean="0">
                <a:solidFill>
                  <a:schemeClr val="tx1"/>
                </a:solidFill>
              </a:rPr>
              <a:pPr fontAlgn="base">
                <a:spcBef>
                  <a:spcPct val="0"/>
                </a:spcBef>
                <a:spcAft>
                  <a:spcPct val="0"/>
                </a:spcAft>
                <a:buClrTx/>
                <a:buSzTx/>
                <a:buFontTx/>
                <a:buNone/>
              </a:pPr>
              <a:t>27</a:t>
            </a:fld>
            <a:endParaRPr lang="en-US" altLang="zh-TW">
              <a:solidFill>
                <a:schemeClr val="tx1"/>
              </a:solidFill>
            </a:endParaRPr>
          </a:p>
        </p:txBody>
      </p:sp>
      <p:sp>
        <p:nvSpPr>
          <p:cNvPr id="2" name="文字方塊 1">
            <a:extLst>
              <a:ext uri="{FF2B5EF4-FFF2-40B4-BE49-F238E27FC236}">
                <a16:creationId xmlns:a16="http://schemas.microsoft.com/office/drawing/2014/main" id="{D0A4A9BF-81E5-E0D5-E22C-4B88A5EF3B24}"/>
              </a:ext>
            </a:extLst>
          </p:cNvPr>
          <p:cNvSpPr txBox="1"/>
          <p:nvPr/>
        </p:nvSpPr>
        <p:spPr>
          <a:xfrm>
            <a:off x="2209800" y="697861"/>
            <a:ext cx="5006340" cy="584775"/>
          </a:xfrm>
          <a:prstGeom prst="rect">
            <a:avLst/>
          </a:prstGeom>
          <a:noFill/>
        </p:spPr>
        <p:txBody>
          <a:bodyPr wrap="square" rtlCol="0">
            <a:spAutoFit/>
          </a:bodyPr>
          <a:lstStyle/>
          <a:p>
            <a:r>
              <a:rPr lang="zh-TW" altLang="en-US" sz="3200" b="1" dirty="0">
                <a:latin typeface="華康中圓體" panose="020F0509000000000000" pitchFamily="49" charset="-120"/>
                <a:ea typeface="華康中圓體" panose="020F0509000000000000" pitchFamily="49" charset="-120"/>
              </a:rPr>
              <a:t>個人演說時亦需留意</a:t>
            </a:r>
            <a:endParaRPr lang="zh-HK" altLang="en-US" sz="2400" b="1" dirty="0">
              <a:latin typeface="華康中圓體" panose="020F0509000000000000" pitchFamily="49" charset="-120"/>
              <a:ea typeface="華康中圓體" panose="020F0509000000000000" pitchFamily="49" charset="-120"/>
            </a:endParaRPr>
          </a:p>
        </p:txBody>
      </p:sp>
      <p:sp>
        <p:nvSpPr>
          <p:cNvPr id="4" name="Rectangle 2">
            <a:extLst>
              <a:ext uri="{FF2B5EF4-FFF2-40B4-BE49-F238E27FC236}">
                <a16:creationId xmlns:a16="http://schemas.microsoft.com/office/drawing/2014/main" id="{C3003B4A-AD6C-B98E-3139-D4A8F113ACC3}"/>
              </a:ext>
            </a:extLst>
          </p:cNvPr>
          <p:cNvSpPr txBox="1">
            <a:spLocks noChangeArrowheads="1"/>
          </p:cNvSpPr>
          <p:nvPr/>
        </p:nvSpPr>
        <p:spPr>
          <a:xfrm>
            <a:off x="5485765" y="1233512"/>
            <a:ext cx="1730375" cy="762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3600" dirty="0">
                <a:solidFill>
                  <a:srgbClr val="FF0000"/>
                </a:solidFill>
                <a:latin typeface="華康中圓體" panose="020F0509000000000000" pitchFamily="49" charset="-120"/>
                <a:ea typeface="華康中圓體" panose="020F0509000000000000" pitchFamily="49" charset="-120"/>
                <a:cs typeface="方正準圓"/>
              </a:rPr>
              <a:t>視線</a:t>
            </a:r>
          </a:p>
        </p:txBody>
      </p:sp>
      <p:sp>
        <p:nvSpPr>
          <p:cNvPr id="5" name="Rectangle 3">
            <a:extLst>
              <a:ext uri="{FF2B5EF4-FFF2-40B4-BE49-F238E27FC236}">
                <a16:creationId xmlns:a16="http://schemas.microsoft.com/office/drawing/2014/main" id="{235D6D50-C79E-E25B-5C79-DAAB4F8C89FD}"/>
              </a:ext>
            </a:extLst>
          </p:cNvPr>
          <p:cNvSpPr txBox="1">
            <a:spLocks noChangeArrowheads="1"/>
          </p:cNvSpPr>
          <p:nvPr/>
        </p:nvSpPr>
        <p:spPr>
          <a:xfrm>
            <a:off x="4490085" y="2050851"/>
            <a:ext cx="4025265" cy="16002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ü"/>
            </a:pPr>
            <a:r>
              <a:rPr lang="zh-TW" altLang="en-US" b="1" dirty="0">
                <a:solidFill>
                  <a:srgbClr val="0070C0"/>
                </a:solidFill>
                <a:latin typeface="華康中圓體" panose="020F0509000000000000" pitchFamily="49" charset="-120"/>
                <a:ea typeface="華康中圓體" panose="020F0509000000000000" pitchFamily="49" charset="-120"/>
                <a:cs typeface="方正準圓"/>
              </a:rPr>
              <a:t>保持善意的眼神接觸。</a:t>
            </a:r>
          </a:p>
          <a:p>
            <a:pPr>
              <a:buFont typeface="Wingdings" panose="05000000000000000000" pitchFamily="2" charset="2"/>
              <a:buChar char="ü"/>
            </a:pPr>
            <a:r>
              <a:rPr lang="zh-TW" altLang="en-US" b="1" dirty="0">
                <a:solidFill>
                  <a:srgbClr val="0070C0"/>
                </a:solidFill>
                <a:latin typeface="華康中圓體" panose="020F0509000000000000" pitchFamily="49" charset="-120"/>
                <a:ea typeface="華康中圓體" panose="020F0509000000000000" pitchFamily="49" charset="-120"/>
                <a:cs typeface="方正準圓"/>
              </a:rPr>
              <a:t>切忌東張西望或垂下頭來，避免不正視對方說話</a:t>
            </a:r>
            <a:r>
              <a:rPr lang="zh-TW" altLang="en-US" b="1" dirty="0">
                <a:solidFill>
                  <a:srgbClr val="92D050"/>
                </a:solidFill>
                <a:ea typeface="華康中圓體" panose="020F0509000000000000" pitchFamily="49" charset="-120"/>
                <a:cs typeface="方正準圓"/>
              </a:rPr>
              <a:t>。 </a:t>
            </a:r>
            <a:endParaRPr lang="en-US" altLang="zh-TW" b="1" dirty="0">
              <a:solidFill>
                <a:srgbClr val="92D050"/>
              </a:solidFill>
              <a:ea typeface="華康中圓體" panose="020F0509000000000000" pitchFamily="49" charset="-120"/>
              <a:cs typeface="方正準圓"/>
            </a:endParaRPr>
          </a:p>
        </p:txBody>
      </p:sp>
      <p:sp>
        <p:nvSpPr>
          <p:cNvPr id="6" name="Rectangle 6">
            <a:extLst>
              <a:ext uri="{FF2B5EF4-FFF2-40B4-BE49-F238E27FC236}">
                <a16:creationId xmlns:a16="http://schemas.microsoft.com/office/drawing/2014/main" id="{AFF7F209-87BB-F361-9978-F744E207B183}"/>
              </a:ext>
            </a:extLst>
          </p:cNvPr>
          <p:cNvSpPr>
            <a:spLocks noChangeArrowheads="1"/>
          </p:cNvSpPr>
          <p:nvPr/>
        </p:nvSpPr>
        <p:spPr bwMode="auto">
          <a:xfrm>
            <a:off x="4365148" y="3757922"/>
            <a:ext cx="3332162" cy="536575"/>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lgn="ctr" eaLnBrk="1" hangingPunct="1">
              <a:lnSpc>
                <a:spcPct val="80000"/>
              </a:lnSpc>
              <a:spcBef>
                <a:spcPct val="20000"/>
              </a:spcBef>
              <a:buClrTx/>
              <a:buSzTx/>
              <a:buFontTx/>
              <a:buNone/>
            </a:pPr>
            <a:r>
              <a:rPr kumimoji="1" lang="zh-TW" altLang="en-US" sz="3600" dirty="0">
                <a:solidFill>
                  <a:srgbClr val="FF0000"/>
                </a:solidFill>
                <a:latin typeface="華康中圓體" panose="020F0509000000000000" pitchFamily="49" charset="-120"/>
                <a:ea typeface="華康中圓體" panose="020F0509000000000000" pitchFamily="49" charset="-120"/>
                <a:cs typeface="方正準圓"/>
              </a:rPr>
              <a:t>聲線</a:t>
            </a:r>
          </a:p>
        </p:txBody>
      </p:sp>
      <p:sp>
        <p:nvSpPr>
          <p:cNvPr id="7" name="Rectangle 3">
            <a:extLst>
              <a:ext uri="{FF2B5EF4-FFF2-40B4-BE49-F238E27FC236}">
                <a16:creationId xmlns:a16="http://schemas.microsoft.com/office/drawing/2014/main" id="{708387C5-52F1-D34E-CE06-46ACF3B11D31}"/>
              </a:ext>
            </a:extLst>
          </p:cNvPr>
          <p:cNvSpPr>
            <a:spLocks noChangeArrowheads="1"/>
          </p:cNvSpPr>
          <p:nvPr/>
        </p:nvSpPr>
        <p:spPr bwMode="auto">
          <a:xfrm>
            <a:off x="4432043" y="4401368"/>
            <a:ext cx="4025265"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1" hangingPunct="1">
              <a:lnSpc>
                <a:spcPct val="90000"/>
              </a:lnSpc>
              <a:spcBef>
                <a:spcPct val="20000"/>
              </a:spcBef>
              <a:buClr>
                <a:schemeClr val="accent1">
                  <a:lumMod val="75000"/>
                </a:schemeClr>
              </a:buClr>
              <a:buSzTx/>
              <a:buFont typeface="Wingdings" panose="05000000000000000000" pitchFamily="2" charset="2"/>
              <a:buChar char="ü"/>
            </a:pPr>
            <a:r>
              <a:rPr kumimoji="1" lang="zh-TW" altLang="en-US" sz="2800" b="1" dirty="0">
                <a:solidFill>
                  <a:srgbClr val="0070C0"/>
                </a:solidFill>
                <a:latin typeface="華康中圓體" panose="020F0509000000000000" pitchFamily="49" charset="-120"/>
                <a:ea typeface="華康中圓體" panose="020F0509000000000000" pitchFamily="49" charset="-120"/>
                <a:cs typeface="方正準圓"/>
              </a:rPr>
              <a:t>聲線要堅定，切忌吞吞吐吐回應。</a:t>
            </a:r>
          </a:p>
          <a:p>
            <a:pPr eaLnBrk="1" hangingPunct="1">
              <a:lnSpc>
                <a:spcPct val="90000"/>
              </a:lnSpc>
              <a:spcBef>
                <a:spcPct val="20000"/>
              </a:spcBef>
              <a:buClr>
                <a:schemeClr val="accent1">
                  <a:lumMod val="75000"/>
                </a:schemeClr>
              </a:buClr>
              <a:buSzTx/>
              <a:buFont typeface="Wingdings" panose="05000000000000000000" pitchFamily="2" charset="2"/>
              <a:buChar char="ü"/>
            </a:pPr>
            <a:r>
              <a:rPr kumimoji="1" lang="zh-TW" altLang="en-US" sz="2800" b="1" dirty="0">
                <a:solidFill>
                  <a:srgbClr val="0070C0"/>
                </a:solidFill>
                <a:latin typeface="華康中圓體" panose="020F0509000000000000" pitchFamily="49" charset="-120"/>
                <a:ea typeface="華康中圓體" panose="020F0509000000000000" pitchFamily="49" charset="-120"/>
                <a:cs typeface="方正準圓"/>
              </a:rPr>
              <a:t>聲線要夠響亮。</a:t>
            </a:r>
          </a:p>
          <a:p>
            <a:pPr eaLnBrk="1" hangingPunct="1">
              <a:lnSpc>
                <a:spcPct val="90000"/>
              </a:lnSpc>
              <a:spcBef>
                <a:spcPct val="20000"/>
              </a:spcBef>
              <a:buClr>
                <a:schemeClr val="accent1">
                  <a:lumMod val="75000"/>
                </a:schemeClr>
              </a:buClr>
              <a:buSzTx/>
              <a:buFont typeface="Wingdings" panose="05000000000000000000" pitchFamily="2" charset="2"/>
              <a:buChar char="ü"/>
            </a:pPr>
            <a:r>
              <a:rPr kumimoji="1" lang="zh-TW" altLang="en-US" sz="2800" b="1" dirty="0">
                <a:solidFill>
                  <a:srgbClr val="0070C0"/>
                </a:solidFill>
                <a:latin typeface="華康中圓體" panose="020F0509000000000000" pitchFamily="49" charset="-120"/>
                <a:ea typeface="華康中圓體" panose="020F0509000000000000" pitchFamily="49" charset="-120"/>
                <a:cs typeface="方正準圓"/>
              </a:rPr>
              <a:t>速度須適中。</a:t>
            </a:r>
          </a:p>
          <a:p>
            <a:pPr eaLnBrk="1" hangingPunct="1">
              <a:lnSpc>
                <a:spcPct val="90000"/>
              </a:lnSpc>
              <a:spcBef>
                <a:spcPct val="20000"/>
              </a:spcBef>
              <a:buClr>
                <a:schemeClr val="accent1">
                  <a:lumMod val="75000"/>
                </a:schemeClr>
              </a:buClr>
              <a:buSzTx/>
              <a:buFontTx/>
              <a:buChar char="•"/>
            </a:pPr>
            <a:endParaRPr kumimoji="1" lang="zh-TW" altLang="en-US" sz="3200" b="1" dirty="0">
              <a:solidFill>
                <a:schemeClr val="bg1"/>
              </a:solidFill>
              <a:latin typeface="Arial" panose="020B0604020202020204" pitchFamily="34" charset="0"/>
              <a:ea typeface="華康中圓體" panose="020F0509000000000000" pitchFamily="49" charset="-120"/>
              <a:cs typeface="方正準圓"/>
            </a:endParaRPr>
          </a:p>
        </p:txBody>
      </p:sp>
      <p:sp>
        <p:nvSpPr>
          <p:cNvPr id="8" name="投影片編號版面配置區 1">
            <a:extLst>
              <a:ext uri="{FF2B5EF4-FFF2-40B4-BE49-F238E27FC236}">
                <a16:creationId xmlns:a16="http://schemas.microsoft.com/office/drawing/2014/main" id="{B82E65F2-92DD-69AB-D7A4-E38A8010FD3F}"/>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A02C32F-A760-43FC-9432-3A0F254AF579}" type="slidenum">
              <a:rPr lang="zh-HK" altLang="en-US" smtClean="0">
                <a:solidFill>
                  <a:schemeClr val="tx1"/>
                </a:solidFill>
              </a:rPr>
              <a:pPr/>
              <a:t>27</a:t>
            </a:fld>
            <a:endParaRPr lang="zh-HK" altLang="en-US" dirty="0">
              <a:solidFill>
                <a:schemeClr val="tx1"/>
              </a:solidFill>
            </a:endParaRPr>
          </a:p>
        </p:txBody>
      </p:sp>
    </p:spTree>
    <p:extLst>
      <p:ext uri="{BB962C8B-B14F-4D97-AF65-F5344CB8AC3E}">
        <p14:creationId xmlns:p14="http://schemas.microsoft.com/office/powerpoint/2010/main" val="20833489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D79F7823-D9FC-4AC4-95A6-985AD87849A4}"/>
              </a:ext>
            </a:extLst>
          </p:cNvPr>
          <p:cNvSpPr>
            <a:spLocks noGrp="1" noChangeArrowheads="1"/>
          </p:cNvSpPr>
          <p:nvPr>
            <p:ph type="title"/>
          </p:nvPr>
        </p:nvSpPr>
        <p:spPr>
          <a:xfrm>
            <a:off x="1149350" y="771525"/>
            <a:ext cx="6337300" cy="927100"/>
          </a:xfrm>
        </p:spPr>
        <p:txBody>
          <a:bodyPr>
            <a:normAutofit/>
          </a:bodyPr>
          <a:lstStyle/>
          <a:p>
            <a:pPr eaLnBrk="1" hangingPunct="1"/>
            <a:r>
              <a:rPr lang="zh-TW" altLang="en-US" b="1" dirty="0">
                <a:solidFill>
                  <a:srgbClr val="6600CC"/>
                </a:solidFill>
                <a:ea typeface="華康POP1體W7(P)" pitchFamily="82" charset="-120"/>
              </a:rPr>
              <a:t>回答提問的技巧</a:t>
            </a:r>
          </a:p>
        </p:txBody>
      </p:sp>
      <p:sp>
        <p:nvSpPr>
          <p:cNvPr id="60419" name="Rectangle 3">
            <a:extLst>
              <a:ext uri="{FF2B5EF4-FFF2-40B4-BE49-F238E27FC236}">
                <a16:creationId xmlns:a16="http://schemas.microsoft.com/office/drawing/2014/main" id="{29FFB8FC-706E-4256-9695-1F4458D156C0}"/>
              </a:ext>
            </a:extLst>
          </p:cNvPr>
          <p:cNvSpPr>
            <a:spLocks noGrp="1" noChangeArrowheads="1"/>
          </p:cNvSpPr>
          <p:nvPr>
            <p:ph idx="1"/>
          </p:nvPr>
        </p:nvSpPr>
        <p:spPr>
          <a:xfrm>
            <a:off x="1219199" y="1722438"/>
            <a:ext cx="7162801" cy="4364037"/>
          </a:xfrm>
        </p:spPr>
        <p:txBody>
          <a:bodyPr>
            <a:normAutofit/>
          </a:bodyPr>
          <a:lstStyle/>
          <a:p>
            <a:pPr>
              <a:lnSpc>
                <a:spcPct val="125000"/>
              </a:lnSpc>
              <a:spcBef>
                <a:spcPct val="0"/>
              </a:spcBef>
              <a:buClr>
                <a:schemeClr val="tx1"/>
              </a:buClr>
              <a:buBlip>
                <a:blip r:embed="rId2"/>
              </a:buBlip>
            </a:pPr>
            <a:r>
              <a:rPr kumimoji="0" lang="zh-TW" altLang="en-US" sz="2800" b="1" i="0" u="none" strike="noStrike" cap="none" normalizeH="0" baseline="0" dirty="0">
                <a:ln>
                  <a:noFill/>
                </a:ln>
                <a:effectLst/>
                <a:latin typeface="華康少女文字W3" pitchFamily="81" charset="-120"/>
                <a:ea typeface="華康少女文字W3" pitchFamily="81" charset="-120"/>
              </a:rPr>
              <a:t>保持笑容</a:t>
            </a:r>
          </a:p>
          <a:p>
            <a:pPr eaLnBrk="1" hangingPunct="1">
              <a:lnSpc>
                <a:spcPct val="125000"/>
              </a:lnSpc>
              <a:spcBef>
                <a:spcPct val="0"/>
              </a:spcBef>
              <a:buClr>
                <a:schemeClr val="tx1"/>
              </a:buClr>
              <a:buFont typeface="Monotype Sorts" pitchFamily="2" charset="2"/>
              <a:buBlip>
                <a:blip r:embed="rId2"/>
              </a:buBlip>
            </a:pPr>
            <a:r>
              <a:rPr lang="zh-TW" altLang="en-US" sz="2800" b="1" dirty="0">
                <a:latin typeface="華康少女文字W3" pitchFamily="81" charset="-120"/>
                <a:ea typeface="華康少女文字W3" pitchFamily="81" charset="-120"/>
              </a:rPr>
              <a:t>答題時要</a:t>
            </a:r>
            <a:r>
              <a:rPr lang="zh-TW" altLang="en-US" b="1" dirty="0">
                <a:ea typeface="華康少女文字W3" pitchFamily="81" charset="-120"/>
              </a:rPr>
              <a:t>清晰、有條理</a:t>
            </a:r>
          </a:p>
          <a:p>
            <a:pPr eaLnBrk="1" hangingPunct="1">
              <a:lnSpc>
                <a:spcPct val="125000"/>
              </a:lnSpc>
              <a:spcBef>
                <a:spcPct val="0"/>
              </a:spcBef>
              <a:buClr>
                <a:schemeClr val="tx1"/>
              </a:buClr>
              <a:buFont typeface="Monotype Sorts" pitchFamily="2" charset="2"/>
              <a:buBlip>
                <a:blip r:embed="rId2"/>
              </a:buBlip>
            </a:pPr>
            <a:r>
              <a:rPr lang="zh-TW" altLang="en-US" sz="2800" b="1" dirty="0">
                <a:latin typeface="華康少女文字W3" pitchFamily="81" charset="-120"/>
                <a:ea typeface="華康少女文字W3" pitchFamily="81" charset="-120"/>
              </a:rPr>
              <a:t>多引用例子支持</a:t>
            </a:r>
          </a:p>
          <a:p>
            <a:pPr eaLnBrk="1" hangingPunct="1">
              <a:lnSpc>
                <a:spcPct val="125000"/>
              </a:lnSpc>
              <a:spcBef>
                <a:spcPct val="0"/>
              </a:spcBef>
              <a:buClr>
                <a:schemeClr val="tx1"/>
              </a:buClr>
              <a:buFont typeface="Monotype Sorts" pitchFamily="2" charset="2"/>
              <a:buBlip>
                <a:blip r:embed="rId2"/>
              </a:buBlip>
            </a:pPr>
            <a:r>
              <a:rPr lang="zh-TW" altLang="en-US" sz="2800" b="1" dirty="0">
                <a:latin typeface="華康少女文字W3" pitchFamily="81" charset="-120"/>
                <a:ea typeface="華康少女文字W3" pitchFamily="81" charset="-120"/>
              </a:rPr>
              <a:t>避免中、英文夾雜</a:t>
            </a:r>
          </a:p>
          <a:p>
            <a:pPr eaLnBrk="1" hangingPunct="1">
              <a:lnSpc>
                <a:spcPct val="125000"/>
              </a:lnSpc>
              <a:spcBef>
                <a:spcPct val="0"/>
              </a:spcBef>
              <a:buClr>
                <a:schemeClr val="tx1"/>
              </a:buClr>
              <a:buFont typeface="Monotype Sorts" pitchFamily="2" charset="2"/>
              <a:buBlip>
                <a:blip r:embed="rId2"/>
              </a:buBlip>
            </a:pPr>
            <a:r>
              <a:rPr lang="zh-TW" altLang="en-US" sz="2800" b="1" dirty="0">
                <a:latin typeface="華康少女文字W3" pitchFamily="81" charset="-120"/>
                <a:ea typeface="華康少女文字W3" pitchFamily="81" charset="-120"/>
              </a:rPr>
              <a:t>語調肯定、正面，表現信心</a:t>
            </a:r>
          </a:p>
          <a:p>
            <a:pPr eaLnBrk="1" hangingPunct="1">
              <a:lnSpc>
                <a:spcPct val="125000"/>
              </a:lnSpc>
              <a:spcBef>
                <a:spcPct val="0"/>
              </a:spcBef>
              <a:buClr>
                <a:schemeClr val="tx1"/>
              </a:buClr>
              <a:buFont typeface="Monotype Sorts" pitchFamily="2" charset="2"/>
              <a:buBlip>
                <a:blip r:embed="rId2"/>
              </a:buBlip>
            </a:pPr>
            <a:r>
              <a:rPr lang="zh-TW" altLang="en-US" sz="2800" b="1" dirty="0">
                <a:latin typeface="華康少女文字W3" pitchFamily="81" charset="-120"/>
                <a:ea typeface="華康少女文字W3" pitchFamily="81" charset="-120"/>
              </a:rPr>
              <a:t>有不明白的地方，禮貌地請求重覆</a:t>
            </a:r>
          </a:p>
          <a:p>
            <a:pPr eaLnBrk="1" hangingPunct="1">
              <a:lnSpc>
                <a:spcPct val="125000"/>
              </a:lnSpc>
              <a:spcBef>
                <a:spcPct val="0"/>
              </a:spcBef>
              <a:buClr>
                <a:schemeClr val="tx1"/>
              </a:buClr>
              <a:buFont typeface="Monotype Sorts" pitchFamily="2" charset="2"/>
              <a:buBlip>
                <a:blip r:embed="rId2"/>
              </a:buBlip>
            </a:pPr>
            <a:r>
              <a:rPr lang="zh-TW" altLang="en-US" sz="2800" b="1" dirty="0">
                <a:latin typeface="華康少女文字W3" pitchFamily="81" charset="-120"/>
                <a:ea typeface="華康少女文字W3" pitchFamily="81" charset="-120"/>
              </a:rPr>
              <a:t>切勿批評其他人或事</a:t>
            </a:r>
          </a:p>
          <a:p>
            <a:pPr eaLnBrk="1" hangingPunct="1">
              <a:lnSpc>
                <a:spcPct val="125000"/>
              </a:lnSpc>
              <a:spcBef>
                <a:spcPct val="0"/>
              </a:spcBef>
              <a:buClr>
                <a:schemeClr val="tx1"/>
              </a:buClr>
              <a:buFont typeface="Monotype Sorts" pitchFamily="2" charset="2"/>
              <a:buBlip>
                <a:blip r:embed="rId2"/>
              </a:buBlip>
            </a:pPr>
            <a:r>
              <a:rPr lang="zh-TW" altLang="en-US" sz="2800" b="1" dirty="0">
                <a:latin typeface="華康少女文字W3" pitchFamily="81" charset="-120"/>
                <a:ea typeface="華康少女文字W3" pitchFamily="81" charset="-120"/>
              </a:rPr>
              <a:t>避免太多小動作 </a:t>
            </a:r>
            <a:r>
              <a:rPr lang="en-US" altLang="zh-TW" sz="2800" b="1" dirty="0">
                <a:latin typeface="華康少女文字W3" pitchFamily="81" charset="-120"/>
                <a:ea typeface="華康少女文字W3" pitchFamily="81" charset="-120"/>
              </a:rPr>
              <a:t>/ </a:t>
            </a:r>
            <a:r>
              <a:rPr lang="zh-TW" altLang="en-US" sz="2800" b="1" dirty="0">
                <a:latin typeface="華康少女文字W3" pitchFamily="81" charset="-120"/>
                <a:ea typeface="華康少女文字W3" pitchFamily="81" charset="-120"/>
              </a:rPr>
              <a:t>助語詞</a:t>
            </a:r>
            <a:r>
              <a:rPr lang="zh-TW" altLang="en-US" sz="2800" b="1" dirty="0">
                <a:solidFill>
                  <a:srgbClr val="009900"/>
                </a:solidFill>
                <a:latin typeface="華康少女文字W3" pitchFamily="81" charset="-120"/>
                <a:ea typeface="華康少女文字W3" pitchFamily="81" charset="-120"/>
              </a:rPr>
              <a:t> </a:t>
            </a:r>
            <a:r>
              <a:rPr lang="en-US" altLang="zh-TW" sz="2800" b="1" dirty="0">
                <a:solidFill>
                  <a:srgbClr val="009900"/>
                </a:solidFill>
                <a:latin typeface="華康少女文字W3" pitchFamily="81" charset="-120"/>
                <a:ea typeface="華康少女文字W3" pitchFamily="81" charset="-120"/>
              </a:rPr>
              <a:t>(</a:t>
            </a:r>
            <a:r>
              <a:rPr lang="zh-TW" altLang="en-US" sz="2800" b="1" dirty="0">
                <a:solidFill>
                  <a:srgbClr val="009900"/>
                </a:solidFill>
                <a:latin typeface="華康少女文字W3" pitchFamily="81" charset="-120"/>
                <a:ea typeface="華康少女文字W3" pitchFamily="81" charset="-120"/>
              </a:rPr>
              <a:t>啦、呀、囉、喎</a:t>
            </a:r>
            <a:r>
              <a:rPr lang="en-US" altLang="zh-TW" sz="2800" b="1" dirty="0">
                <a:solidFill>
                  <a:srgbClr val="009900"/>
                </a:solidFill>
                <a:latin typeface="華康少女文字W3" pitchFamily="81" charset="-120"/>
                <a:ea typeface="華康少女文字W3" pitchFamily="81" charset="-120"/>
              </a:rPr>
              <a:t>)</a:t>
            </a:r>
          </a:p>
        </p:txBody>
      </p:sp>
      <p:sp>
        <p:nvSpPr>
          <p:cNvPr id="60420" name="投影片編號版面配置區 5">
            <a:extLst>
              <a:ext uri="{FF2B5EF4-FFF2-40B4-BE49-F238E27FC236}">
                <a16:creationId xmlns:a16="http://schemas.microsoft.com/office/drawing/2014/main" id="{D0C0FBC4-A3C5-492C-8BAF-A9DE8486128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fontAlgn="base">
              <a:spcBef>
                <a:spcPct val="0"/>
              </a:spcBef>
              <a:spcAft>
                <a:spcPct val="0"/>
              </a:spcAft>
              <a:buClrTx/>
              <a:buSzTx/>
              <a:buFontTx/>
              <a:buNone/>
            </a:pPr>
            <a:fld id="{E200FA3D-8DDA-43A9-B4A8-96BC3EC6D9CF}" type="slidenum">
              <a:rPr kumimoji="1" lang="en-US" altLang="zh-TW" smtClean="0">
                <a:solidFill>
                  <a:schemeClr val="tx1"/>
                </a:solidFill>
                <a:latin typeface="Arial" panose="020B0604020202020204" pitchFamily="34" charset="0"/>
                <a:ea typeface="新細明體" panose="02020500000000000000" pitchFamily="18" charset="-120"/>
              </a:rPr>
              <a:pPr fontAlgn="base">
                <a:spcBef>
                  <a:spcPct val="0"/>
                </a:spcBef>
                <a:spcAft>
                  <a:spcPct val="0"/>
                </a:spcAft>
                <a:buClrTx/>
                <a:buSzTx/>
                <a:buFontTx/>
                <a:buNone/>
              </a:pPr>
              <a:t>28</a:t>
            </a:fld>
            <a:endParaRPr kumimoji="1" lang="en-US" altLang="zh-TW" dirty="0">
              <a:solidFill>
                <a:schemeClr val="tx1"/>
              </a:solidFill>
              <a:latin typeface="Arial" panose="020B0604020202020204" pitchFamily="34" charset="0"/>
              <a:ea typeface="新細明體" panose="02020500000000000000" pitchFamily="18" charset="-120"/>
            </a:endParaRPr>
          </a:p>
        </p:txBody>
      </p:sp>
    </p:spTree>
    <p:extLst>
      <p:ext uri="{BB962C8B-B14F-4D97-AF65-F5344CB8AC3E}">
        <p14:creationId xmlns:p14="http://schemas.microsoft.com/office/powerpoint/2010/main" val="314950024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7293" y="458031"/>
            <a:ext cx="2279803" cy="994172"/>
          </a:xfrm>
        </p:spPr>
        <p:txBody>
          <a:bodyPr>
            <a:normAutofit/>
          </a:bodyPr>
          <a:lstStyle/>
          <a:p>
            <a:r>
              <a:rPr lang="zh-TW" altLang="en-US" sz="3000" b="1" dirty="0">
                <a:solidFill>
                  <a:schemeClr val="accent6">
                    <a:lumMod val="75000"/>
                  </a:schemeClr>
                </a:solidFill>
              </a:rPr>
              <a:t>注意事項</a:t>
            </a:r>
            <a:endParaRPr lang="en-US" sz="3000" b="1" dirty="0">
              <a:solidFill>
                <a:schemeClr val="accent6">
                  <a:lumMod val="75000"/>
                </a:schemeClr>
              </a:solidFill>
            </a:endParaRPr>
          </a:p>
        </p:txBody>
      </p:sp>
      <p:sp>
        <p:nvSpPr>
          <p:cNvPr id="3" name="Content Placeholder 2"/>
          <p:cNvSpPr>
            <a:spLocks noGrp="1"/>
          </p:cNvSpPr>
          <p:nvPr>
            <p:ph idx="1"/>
          </p:nvPr>
        </p:nvSpPr>
        <p:spPr>
          <a:xfrm>
            <a:off x="411839" y="1674731"/>
            <a:ext cx="8320322" cy="3920111"/>
          </a:xfrm>
        </p:spPr>
        <p:txBody>
          <a:bodyPr>
            <a:normAutofit/>
          </a:bodyPr>
          <a:lstStyle/>
          <a:p>
            <a:r>
              <a:rPr lang="zh-TW" altLang="en-US" sz="1600" spc="75" dirty="0"/>
              <a:t>此</a:t>
            </a:r>
            <a:r>
              <a:rPr lang="en-US" sz="1600" spc="15" dirty="0"/>
              <a:t>PowerPoint</a:t>
            </a:r>
            <a:r>
              <a:rPr lang="zh-TW" altLang="en-US" sz="1600" spc="75" dirty="0"/>
              <a:t>檔案為</a:t>
            </a:r>
            <a:r>
              <a:rPr lang="en-US" altLang="zh-TW" sz="1600" b="1" spc="75" dirty="0"/>
              <a:t>《</a:t>
            </a:r>
            <a:r>
              <a:rPr lang="zh-TW" altLang="en-US" sz="1600" b="1" spc="75" dirty="0"/>
              <a:t>第二十五屆「常識百搭」小學</a:t>
            </a:r>
            <a:r>
              <a:rPr lang="en-US" altLang="zh-TW" sz="1600" b="1" spc="75" dirty="0"/>
              <a:t>STEM</a:t>
            </a:r>
            <a:r>
              <a:rPr lang="zh-TW" altLang="en-US" sz="1600" b="1" spc="75" dirty="0"/>
              <a:t>探究展覽</a:t>
            </a:r>
            <a:r>
              <a:rPr lang="en-US" altLang="zh-TW" sz="1600" b="1" spc="75" dirty="0"/>
              <a:t>》</a:t>
            </a:r>
            <a:r>
              <a:rPr lang="zh-TW" altLang="en-US" sz="1600" spc="75" dirty="0"/>
              <a:t>主辦方所提供之探究報告範本。</a:t>
            </a:r>
            <a:endParaRPr lang="en-US" altLang="zh-TW" sz="1600" spc="75" dirty="0"/>
          </a:p>
          <a:p>
            <a:r>
              <a:rPr lang="zh-TW" altLang="en-US" sz="1600" spc="75" dirty="0"/>
              <a:t>此範本</a:t>
            </a:r>
            <a:r>
              <a:rPr lang="zh-TW" altLang="en-US" sz="1600" spc="75" dirty="0">
                <a:solidFill>
                  <a:srgbClr val="007E39"/>
                </a:solidFill>
              </a:rPr>
              <a:t>首三頁（封面、主題、注意事項）</a:t>
            </a:r>
            <a:r>
              <a:rPr lang="zh-TW" altLang="en-US" sz="1600" b="1" spc="75" dirty="0">
                <a:solidFill>
                  <a:srgbClr val="007E39"/>
                </a:solidFill>
              </a:rPr>
              <a:t>無須</a:t>
            </a:r>
            <a:r>
              <a:rPr lang="zh-TW" altLang="en-US" sz="1600" spc="75" dirty="0">
                <a:solidFill>
                  <a:srgbClr val="007E39"/>
                </a:solidFill>
              </a:rPr>
              <a:t>呈交 </a:t>
            </a:r>
            <a:r>
              <a:rPr lang="zh-TW" altLang="en-US" sz="1600" spc="75" dirty="0"/>
              <a:t>，可於上傳報告前刪除。</a:t>
            </a:r>
            <a:endParaRPr lang="en-US" altLang="zh-TW" sz="1600" spc="75" dirty="0"/>
          </a:p>
          <a:p>
            <a:r>
              <a:rPr lang="zh-TW" altLang="en-US" sz="1600" dirty="0">
                <a:latin typeface="+mn-ea"/>
              </a:rPr>
              <a:t>檔案必須小於</a:t>
            </a:r>
            <a:r>
              <a:rPr lang="en-GB" sz="1600" dirty="0"/>
              <a:t>800MB</a:t>
            </a:r>
            <a:r>
              <a:rPr lang="zh-TW" altLang="en-US" sz="1600" spc="75" dirty="0"/>
              <a:t>。</a:t>
            </a:r>
            <a:endParaRPr lang="en-US" altLang="zh-TW" sz="1600" spc="75" dirty="0"/>
          </a:p>
          <a:p>
            <a:r>
              <a:rPr lang="zh-TW" altLang="en-US" sz="1600" spc="75" dirty="0">
                <a:latin typeface="+mn-ea"/>
              </a:rPr>
              <a:t>中文或英文皆可。</a:t>
            </a:r>
            <a:endParaRPr lang="en-US" altLang="zh-TW" sz="1600" spc="75" dirty="0">
              <a:latin typeface="+mn-ea"/>
            </a:endParaRPr>
          </a:p>
          <a:p>
            <a:r>
              <a:rPr lang="zh-TW" altLang="en-US" sz="1600" spc="75" dirty="0">
                <a:latin typeface="+mn-ea"/>
              </a:rPr>
              <a:t>內容以精簡扼要為主，建議多配合圖片</a:t>
            </a:r>
            <a:r>
              <a:rPr lang="en-US" altLang="zh-TW" sz="1600" spc="75" dirty="0">
                <a:latin typeface="+mn-ea"/>
              </a:rPr>
              <a:t>/</a:t>
            </a:r>
            <a:r>
              <a:rPr lang="zh-TW" altLang="en-US" sz="1600" spc="75" dirty="0">
                <a:latin typeface="+mn-ea"/>
              </a:rPr>
              <a:t> 圖表</a:t>
            </a:r>
            <a:r>
              <a:rPr lang="en-US" altLang="zh-TW" sz="1600" spc="75" dirty="0">
                <a:latin typeface="+mn-ea"/>
              </a:rPr>
              <a:t>/</a:t>
            </a:r>
            <a:r>
              <a:rPr lang="zh-TW" altLang="en-US" sz="1600" spc="75" dirty="0">
                <a:latin typeface="+mn-ea"/>
              </a:rPr>
              <a:t> 短片說明</a:t>
            </a:r>
            <a:endParaRPr lang="en-HK" altLang="zh-TW" sz="1600" spc="75" dirty="0">
              <a:latin typeface="+mn-ea"/>
            </a:endParaRPr>
          </a:p>
          <a:p>
            <a:pPr lvl="1"/>
            <a:r>
              <a:rPr lang="zh-TW" altLang="en-US" sz="1600" spc="75" dirty="0">
                <a:latin typeface="+mn-ea"/>
              </a:rPr>
              <a:t>如配合短片說明，建議使用網上短片或先將短片上載至雲端</a:t>
            </a:r>
          </a:p>
          <a:p>
            <a:r>
              <a:rPr lang="zh-TW" altLang="en-US" sz="1600" spc="75" dirty="0"/>
              <a:t>探究報告可包含（但不限於）以下內容：</a:t>
            </a:r>
            <a:br>
              <a:rPr lang="en-US" altLang="zh-TW" sz="1600" spc="75" dirty="0"/>
            </a:br>
            <a:endParaRPr lang="en-US" altLang="zh-TW" sz="1600" spc="75" dirty="0"/>
          </a:p>
          <a:p>
            <a:pPr lvl="1"/>
            <a:endParaRPr lang="en-US" altLang="zh-TW" sz="1600" spc="75" dirty="0"/>
          </a:p>
        </p:txBody>
      </p:sp>
      <p:graphicFrame>
        <p:nvGraphicFramePr>
          <p:cNvPr id="4" name="Table 3"/>
          <p:cNvGraphicFramePr>
            <a:graphicFrameLocks noGrp="1"/>
          </p:cNvGraphicFramePr>
          <p:nvPr>
            <p:extLst>
              <p:ext uri="{D42A27DB-BD31-4B8C-83A1-F6EECF244321}">
                <p14:modId xmlns:p14="http://schemas.microsoft.com/office/powerpoint/2010/main" val="1911633773"/>
              </p:ext>
            </p:extLst>
          </p:nvPr>
        </p:nvGraphicFramePr>
        <p:xfrm>
          <a:off x="880394" y="4246009"/>
          <a:ext cx="6978816" cy="1874520"/>
        </p:xfrm>
        <a:graphic>
          <a:graphicData uri="http://schemas.openxmlformats.org/drawingml/2006/table">
            <a:tbl>
              <a:tblPr firstRow="1" bandRow="1">
                <a:tableStyleId>{2D5ABB26-0587-4C30-8999-92F81FD0307C}</a:tableStyleId>
              </a:tblPr>
              <a:tblGrid>
                <a:gridCol w="2459447">
                  <a:extLst>
                    <a:ext uri="{9D8B030D-6E8A-4147-A177-3AD203B41FA5}">
                      <a16:colId xmlns:a16="http://schemas.microsoft.com/office/drawing/2014/main" val="3258786589"/>
                    </a:ext>
                  </a:extLst>
                </a:gridCol>
                <a:gridCol w="4519369">
                  <a:extLst>
                    <a:ext uri="{9D8B030D-6E8A-4147-A177-3AD203B41FA5}">
                      <a16:colId xmlns:a16="http://schemas.microsoft.com/office/drawing/2014/main" val="1247942522"/>
                    </a:ext>
                  </a:extLst>
                </a:gridCol>
              </a:tblGrid>
              <a:tr h="27813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spc="100" dirty="0">
                          <a:ln>
                            <a:noFill/>
                          </a:ln>
                        </a:rPr>
                        <a:t>探究題目</a:t>
                      </a:r>
                      <a:endParaRPr lang="en-US" altLang="zh-TW" sz="1600" spc="100" dirty="0">
                        <a:ln>
                          <a:noFill/>
                        </a:ln>
                      </a:endParaRPr>
                    </a:p>
                  </a:txBody>
                  <a:tcPr marL="68580" marR="68580" marT="34290" marB="34290">
                    <a:lnL>
                      <a:noFill/>
                    </a:lnL>
                    <a:lnR>
                      <a:noFill/>
                    </a:lnR>
                    <a:lnT>
                      <a:noFill/>
                    </a:lnT>
                    <a:lnB>
                      <a:noFill/>
                    </a:lnB>
                    <a:lnTlToBr w="12700" cmpd="sng">
                      <a:noFill/>
                      <a:prstDash val="solid"/>
                    </a:lnTlToBr>
                    <a:lnBlToTr w="12700" cmpd="sng">
                      <a:noFill/>
                      <a:prstDash val="solid"/>
                    </a:lnBlToTr>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spc="100" dirty="0">
                          <a:ln>
                            <a:noFill/>
                          </a:ln>
                        </a:rPr>
                        <a:t>隊伍資料（學校名稱、組員及教師名稱）</a:t>
                      </a:r>
                      <a:endParaRPr lang="en-US" altLang="zh-TW" sz="1600" spc="100" dirty="0">
                        <a:ln>
                          <a:noFill/>
                        </a:ln>
                      </a:endParaRPr>
                    </a:p>
                  </a:txBody>
                  <a:tcPr marL="68580" marR="68580" marT="34290" marB="3429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59457440"/>
                  </a:ext>
                </a:extLst>
              </a:tr>
              <a:tr h="27813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spc="100" dirty="0">
                          <a:ln>
                            <a:noFill/>
                          </a:ln>
                        </a:rPr>
                        <a:t>探究意念</a:t>
                      </a:r>
                      <a:endParaRPr lang="en-US" altLang="zh-TW" sz="1600" spc="100" dirty="0">
                        <a:ln>
                          <a:noFill/>
                        </a:ln>
                      </a:endParaRPr>
                    </a:p>
                  </a:txBody>
                  <a:tcPr marL="68580" marR="68580" marT="34290" marB="34290">
                    <a:lnL>
                      <a:noFill/>
                    </a:lnL>
                    <a:lnR>
                      <a:noFill/>
                    </a:lnR>
                    <a:lnT>
                      <a:noFill/>
                    </a:lnT>
                    <a:lnB>
                      <a:noFill/>
                    </a:lnB>
                    <a:lnTlToBr w="12700" cmpd="sng">
                      <a:noFill/>
                      <a:prstDash val="solid"/>
                    </a:lnTlToBr>
                    <a:lnBlToTr w="12700" cmpd="sng">
                      <a:noFill/>
                      <a:prstDash val="solid"/>
                    </a:lnBlToTr>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600" spc="100" dirty="0">
                          <a:ln>
                            <a:noFill/>
                          </a:ln>
                        </a:rPr>
                        <a:t>STEM</a:t>
                      </a:r>
                      <a:r>
                        <a:rPr lang="zh-TW" altLang="en-US" sz="1600" spc="100" dirty="0">
                          <a:ln>
                            <a:noFill/>
                          </a:ln>
                        </a:rPr>
                        <a:t>原理</a:t>
                      </a:r>
                      <a:endParaRPr lang="en-US" altLang="zh-TW" sz="1600" spc="100" dirty="0">
                        <a:ln>
                          <a:noFill/>
                        </a:ln>
                      </a:endParaRPr>
                    </a:p>
                  </a:txBody>
                  <a:tcPr marL="68580" marR="68580" marT="34290" marB="3429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96535785"/>
                  </a:ext>
                </a:extLst>
              </a:tr>
              <a:tr h="27813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spc="100" dirty="0">
                          <a:ln>
                            <a:noFill/>
                          </a:ln>
                        </a:rPr>
                        <a:t>器材及材料</a:t>
                      </a:r>
                      <a:endParaRPr lang="en-US" altLang="zh-TW" sz="1600" spc="100" dirty="0">
                        <a:ln>
                          <a:noFill/>
                        </a:ln>
                      </a:endParaRPr>
                    </a:p>
                  </a:txBody>
                  <a:tcPr marL="68580" marR="68580" marT="34290" marB="34290">
                    <a:lnL>
                      <a:noFill/>
                    </a:lnL>
                    <a:lnR>
                      <a:noFill/>
                    </a:lnR>
                    <a:lnT>
                      <a:noFill/>
                    </a:lnT>
                    <a:lnB>
                      <a:noFill/>
                    </a:lnB>
                    <a:lnTlToBr w="12700" cmpd="sng">
                      <a:noFill/>
                      <a:prstDash val="solid"/>
                    </a:lnTlToBr>
                    <a:lnBlToTr w="12700" cmpd="sng">
                      <a:noFill/>
                      <a:prstDash val="solid"/>
                    </a:lnBlToTr>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spc="100" dirty="0">
                          <a:ln>
                            <a:noFill/>
                          </a:ln>
                        </a:rPr>
                        <a:t>探究過程</a:t>
                      </a:r>
                      <a:endParaRPr lang="en-US" altLang="zh-TW" sz="1600" spc="100" dirty="0">
                        <a:ln>
                          <a:noFill/>
                        </a:ln>
                      </a:endParaRPr>
                    </a:p>
                  </a:txBody>
                  <a:tcPr marL="68580" marR="68580" marT="34290" marB="3429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69107801"/>
                  </a:ext>
                </a:extLst>
              </a:tr>
              <a:tr h="27813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spc="100" dirty="0">
                          <a:ln>
                            <a:noFill/>
                          </a:ln>
                        </a:rPr>
                        <a:t>測試過程及結果</a:t>
                      </a:r>
                      <a:endParaRPr lang="en-US" altLang="zh-TW" sz="1600" spc="100" dirty="0">
                        <a:ln>
                          <a:noFill/>
                        </a:ln>
                      </a:endParaRPr>
                    </a:p>
                  </a:txBody>
                  <a:tcPr marL="68580" marR="68580" marT="34290" marB="34290">
                    <a:lnL>
                      <a:noFill/>
                    </a:lnL>
                    <a:lnR>
                      <a:noFill/>
                    </a:lnR>
                    <a:lnT>
                      <a:noFill/>
                    </a:lnT>
                    <a:lnB>
                      <a:noFill/>
                    </a:lnB>
                    <a:lnTlToBr w="12700" cmpd="sng">
                      <a:noFill/>
                      <a:prstDash val="solid"/>
                    </a:lnTlToBr>
                    <a:lnBlToTr w="12700" cmpd="sng">
                      <a:noFill/>
                      <a:prstDash val="solid"/>
                    </a:lnBlToTr>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spc="100" dirty="0">
                          <a:ln>
                            <a:noFill/>
                          </a:ln>
                        </a:rPr>
                        <a:t>困難及應對</a:t>
                      </a:r>
                      <a:endParaRPr lang="en-US" altLang="zh-TW" sz="1600" spc="100" dirty="0">
                        <a:ln>
                          <a:noFill/>
                        </a:ln>
                      </a:endParaRPr>
                    </a:p>
                  </a:txBody>
                  <a:tcPr marL="68580" marR="68580" marT="34290" marB="3429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091336802"/>
                  </a:ext>
                </a:extLst>
              </a:tr>
              <a:tr h="27813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spc="100" dirty="0">
                          <a:ln>
                            <a:noFill/>
                          </a:ln>
                        </a:rPr>
                        <a:t>建議及改善</a:t>
                      </a:r>
                      <a:endParaRPr lang="en-US" altLang="zh-TW" sz="1600" spc="100" dirty="0">
                        <a:ln>
                          <a:noFill/>
                        </a:ln>
                      </a:endParaRPr>
                    </a:p>
                  </a:txBody>
                  <a:tcPr marL="68580" marR="68580" marT="34290" marB="34290">
                    <a:lnL>
                      <a:noFill/>
                    </a:lnL>
                    <a:lnR>
                      <a:noFill/>
                    </a:lnR>
                    <a:lnT>
                      <a:noFill/>
                    </a:lnT>
                    <a:lnB>
                      <a:noFill/>
                    </a:lnB>
                    <a:lnTlToBr w="12700" cmpd="sng">
                      <a:noFill/>
                      <a:prstDash val="solid"/>
                    </a:lnTlToBr>
                    <a:lnBlToTr w="12700" cmpd="sng">
                      <a:noFill/>
                      <a:prstDash val="solid"/>
                    </a:lnBlToTr>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spc="100" dirty="0">
                          <a:ln>
                            <a:noFill/>
                          </a:ln>
                        </a:rPr>
                        <a:t>總結</a:t>
                      </a:r>
                      <a:endParaRPr lang="en-US" altLang="zh-TW" sz="1600" spc="100" dirty="0">
                        <a:ln>
                          <a:noFill/>
                        </a:ln>
                      </a:endParaRPr>
                    </a:p>
                  </a:txBody>
                  <a:tcPr marL="68580" marR="68580" marT="34290" marB="3429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91151717"/>
                  </a:ext>
                </a:extLst>
              </a:tr>
              <a:tr h="27813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spc="100" dirty="0">
                          <a:ln>
                            <a:noFill/>
                          </a:ln>
                        </a:rPr>
                        <a:t>學生感想</a:t>
                      </a:r>
                      <a:endParaRPr lang="en-US" altLang="zh-TW" sz="1600" spc="100" dirty="0">
                        <a:ln>
                          <a:noFill/>
                        </a:ln>
                      </a:endParaRPr>
                    </a:p>
                  </a:txBody>
                  <a:tcPr marL="68580" marR="68580" marT="34290" marB="34290">
                    <a:lnL>
                      <a:noFill/>
                    </a:lnL>
                    <a:lnR>
                      <a:noFill/>
                    </a:lnR>
                    <a:lnT>
                      <a:noFill/>
                    </a:lnT>
                    <a:lnB>
                      <a:noFill/>
                    </a:lnB>
                    <a:lnTlToBr w="12700" cmpd="sng">
                      <a:noFill/>
                      <a:prstDash val="solid"/>
                    </a:lnTlToBr>
                    <a:lnBlToTr w="12700" cmpd="sng">
                      <a:noFill/>
                      <a:prstDash val="solid"/>
                    </a:lnBlToTr>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spc="100" dirty="0">
                          <a:ln>
                            <a:noFill/>
                          </a:ln>
                        </a:rPr>
                        <a:t>參考資料</a:t>
                      </a:r>
                      <a:endParaRPr lang="en-US" altLang="zh-TW" sz="1600" spc="100" dirty="0">
                        <a:ln>
                          <a:noFill/>
                        </a:ln>
                      </a:endParaRPr>
                    </a:p>
                  </a:txBody>
                  <a:tcPr marL="68580" marR="68580" marT="34290" marB="3429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228848206"/>
                  </a:ext>
                </a:extLst>
              </a:tr>
            </a:tbl>
          </a:graphicData>
        </a:graphic>
      </p:graphicFrame>
      <p:sp>
        <p:nvSpPr>
          <p:cNvPr id="5" name="投影片編號版面配置區 4">
            <a:extLst>
              <a:ext uri="{FF2B5EF4-FFF2-40B4-BE49-F238E27FC236}">
                <a16:creationId xmlns:a16="http://schemas.microsoft.com/office/drawing/2014/main" id="{F8E83E9E-21D9-CF5A-EDEA-BD54190D8BB0}"/>
              </a:ext>
            </a:extLst>
          </p:cNvPr>
          <p:cNvSpPr>
            <a:spLocks noGrp="1"/>
          </p:cNvSpPr>
          <p:nvPr>
            <p:ph type="sldNum" sz="quarter" idx="12"/>
          </p:nvPr>
        </p:nvSpPr>
        <p:spPr/>
        <p:txBody>
          <a:bodyPr/>
          <a:lstStyle/>
          <a:p>
            <a:fld id="{4E5A4922-9F8A-4B01-B34F-BEA785EAD88A}" type="slidenum">
              <a:rPr lang="en-US" smtClean="0"/>
              <a:t>3</a:t>
            </a:fld>
            <a:endParaRPr lang="en-US"/>
          </a:p>
        </p:txBody>
      </p:sp>
    </p:spTree>
    <p:extLst>
      <p:ext uri="{BB962C8B-B14F-4D97-AF65-F5344CB8AC3E}">
        <p14:creationId xmlns:p14="http://schemas.microsoft.com/office/powerpoint/2010/main" val="3103882857"/>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12" y="365125"/>
            <a:ext cx="8375585"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標題 1">
            <a:extLst>
              <a:ext uri="{FF2B5EF4-FFF2-40B4-BE49-F238E27FC236}">
                <a16:creationId xmlns:a16="http://schemas.microsoft.com/office/drawing/2014/main" id="{32A0E5A7-80F1-9D61-4E06-E9F821EF895E}"/>
              </a:ext>
            </a:extLst>
          </p:cNvPr>
          <p:cNvSpPr>
            <a:spLocks noGrp="1"/>
          </p:cNvSpPr>
          <p:nvPr>
            <p:ph type="title"/>
          </p:nvPr>
        </p:nvSpPr>
        <p:spPr>
          <a:xfrm>
            <a:off x="785059" y="586822"/>
            <a:ext cx="2911947" cy="1645920"/>
          </a:xfrm>
        </p:spPr>
        <p:txBody>
          <a:bodyPr vert="horz" lIns="91440" tIns="45720" rIns="91440" bIns="45720" rtlCol="0" anchor="ctr">
            <a:normAutofit/>
          </a:bodyPr>
          <a:lstStyle/>
          <a:p>
            <a:r>
              <a:rPr lang="zh-TW" altLang="en-US" sz="2800" b="1" i="0" kern="1200" dirty="0">
                <a:solidFill>
                  <a:schemeClr val="tx1"/>
                </a:solidFill>
                <a:effectLst/>
                <a:latin typeface="+mj-lt"/>
                <a:ea typeface="+mj-ea"/>
                <a:cs typeface="+mj-cs"/>
              </a:rPr>
              <a:t>第二十五屆</a:t>
            </a:r>
            <a:r>
              <a:rPr lang="en-US" altLang="zh-TW" sz="2800" b="1" i="0" kern="1200" dirty="0">
                <a:solidFill>
                  <a:schemeClr val="tx1"/>
                </a:solidFill>
                <a:effectLst/>
                <a:latin typeface="+mj-lt"/>
                <a:ea typeface="+mj-ea"/>
                <a:cs typeface="+mj-cs"/>
              </a:rPr>
              <a:t>『</a:t>
            </a:r>
            <a:r>
              <a:rPr lang="zh-TW" altLang="en-US" sz="2800" b="1" i="0" kern="1200" dirty="0">
                <a:solidFill>
                  <a:schemeClr val="tx1"/>
                </a:solidFill>
                <a:effectLst/>
                <a:latin typeface="+mj-lt"/>
                <a:ea typeface="+mj-ea"/>
                <a:cs typeface="+mj-cs"/>
              </a:rPr>
              <a:t>常識百搭</a:t>
            </a:r>
            <a:r>
              <a:rPr lang="en-US" altLang="zh-TW" sz="2800" b="1" i="0" kern="1200" dirty="0">
                <a:solidFill>
                  <a:schemeClr val="tx1"/>
                </a:solidFill>
                <a:effectLst/>
                <a:latin typeface="+mj-lt"/>
                <a:ea typeface="+mj-ea"/>
                <a:cs typeface="+mj-cs"/>
              </a:rPr>
              <a:t>』</a:t>
            </a:r>
            <a:r>
              <a:rPr lang="zh-TW" altLang="en-US" sz="2800" b="1" i="0" kern="1200" dirty="0">
                <a:solidFill>
                  <a:schemeClr val="tx1"/>
                </a:solidFill>
                <a:effectLst/>
                <a:latin typeface="+mj-lt"/>
                <a:ea typeface="+mj-ea"/>
                <a:cs typeface="+mj-cs"/>
              </a:rPr>
              <a:t>小學</a:t>
            </a:r>
            <a:r>
              <a:rPr lang="en-US" altLang="zh-HK" sz="2800" b="1" i="0" kern="1200" dirty="0">
                <a:solidFill>
                  <a:schemeClr val="tx1"/>
                </a:solidFill>
                <a:effectLst/>
                <a:latin typeface="+mj-lt"/>
                <a:ea typeface="+mj-ea"/>
                <a:cs typeface="+mj-cs"/>
              </a:rPr>
              <a:t>STEM</a:t>
            </a:r>
            <a:r>
              <a:rPr lang="zh-TW" altLang="en-US" sz="2800" b="1" i="0" kern="1200" dirty="0">
                <a:solidFill>
                  <a:schemeClr val="tx1"/>
                </a:solidFill>
                <a:effectLst/>
                <a:latin typeface="+mj-lt"/>
                <a:ea typeface="+mj-ea"/>
                <a:cs typeface="+mj-cs"/>
              </a:rPr>
              <a:t>探究展覽安排</a:t>
            </a:r>
            <a:endParaRPr lang="en-US" altLang="zh-HK" sz="2800" kern="1200" dirty="0">
              <a:solidFill>
                <a:schemeClr val="tx1"/>
              </a:solidFill>
              <a:latin typeface="+mj-lt"/>
              <a:ea typeface="+mj-ea"/>
              <a:cs typeface="+mj-cs"/>
            </a:endParaRPr>
          </a:p>
        </p:txBody>
      </p:sp>
      <p:sp>
        <p:nvSpPr>
          <p:cNvPr id="16" name="Rectangle 15">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06" y="1057739"/>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99776" y="1402924"/>
            <a:ext cx="146304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 name="Rectangle 2">
            <a:extLst>
              <a:ext uri="{FF2B5EF4-FFF2-40B4-BE49-F238E27FC236}">
                <a16:creationId xmlns:a16="http://schemas.microsoft.com/office/drawing/2014/main" id="{87AFC13A-772B-50A6-9522-8FAEE47FFBE6}"/>
              </a:ext>
            </a:extLst>
          </p:cNvPr>
          <p:cNvSpPr>
            <a:spLocks noChangeArrowheads="1"/>
          </p:cNvSpPr>
          <p:nvPr/>
        </p:nvSpPr>
        <p:spPr bwMode="auto">
          <a:xfrm>
            <a:off x="4013373" y="586822"/>
            <a:ext cx="4501977" cy="1645920"/>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defTabSz="914400" eaLnBrk="1" fontAlgn="base" hangingPunct="1">
              <a:lnSpc>
                <a:spcPct val="90000"/>
              </a:lnSpc>
              <a:spcBef>
                <a:spcPct val="0"/>
              </a:spcBef>
              <a:spcAft>
                <a:spcPts val="600"/>
              </a:spcAft>
              <a:buClrTx/>
              <a:buSzTx/>
              <a:buFont typeface="Arial" panose="020B0604020202020204" pitchFamily="34" charset="0"/>
              <a:buChar char="•"/>
              <a:tabLst/>
            </a:pPr>
            <a:endParaRPr kumimoji="0" lang="en-US" altLang="zh-TW" sz="500" b="0" i="0" u="none" strike="noStrike" cap="none" normalizeH="0" baseline="0" dirty="0">
              <a:ln>
                <a:noFill/>
              </a:ln>
              <a:effectLst/>
              <a:latin typeface="+mn-lt"/>
            </a:endParaRPr>
          </a:p>
        </p:txBody>
      </p:sp>
      <p:graphicFrame>
        <p:nvGraphicFramePr>
          <p:cNvPr id="6" name="內容版面配置區 5">
            <a:extLst>
              <a:ext uri="{FF2B5EF4-FFF2-40B4-BE49-F238E27FC236}">
                <a16:creationId xmlns:a16="http://schemas.microsoft.com/office/drawing/2014/main" id="{D3CE4FFC-689F-8350-F621-02C9A2A97874}"/>
              </a:ext>
            </a:extLst>
          </p:cNvPr>
          <p:cNvGraphicFramePr>
            <a:graphicFrameLocks noGrp="1"/>
          </p:cNvGraphicFramePr>
          <p:nvPr>
            <p:ph idx="1"/>
            <p:extLst>
              <p:ext uri="{D42A27DB-BD31-4B8C-83A1-F6EECF244321}">
                <p14:modId xmlns:p14="http://schemas.microsoft.com/office/powerpoint/2010/main" val="972262108"/>
              </p:ext>
            </p:extLst>
          </p:nvPr>
        </p:nvGraphicFramePr>
        <p:xfrm>
          <a:off x="4153966" y="690128"/>
          <a:ext cx="4277771" cy="1451174"/>
        </p:xfrm>
        <a:graphic>
          <a:graphicData uri="http://schemas.openxmlformats.org/drawingml/2006/table">
            <a:tbl>
              <a:tblPr/>
              <a:tblGrid>
                <a:gridCol w="1713342">
                  <a:extLst>
                    <a:ext uri="{9D8B030D-6E8A-4147-A177-3AD203B41FA5}">
                      <a16:colId xmlns:a16="http://schemas.microsoft.com/office/drawing/2014/main" val="3216452108"/>
                    </a:ext>
                  </a:extLst>
                </a:gridCol>
                <a:gridCol w="1584179">
                  <a:extLst>
                    <a:ext uri="{9D8B030D-6E8A-4147-A177-3AD203B41FA5}">
                      <a16:colId xmlns:a16="http://schemas.microsoft.com/office/drawing/2014/main" val="1031841029"/>
                    </a:ext>
                  </a:extLst>
                </a:gridCol>
                <a:gridCol w="980250">
                  <a:extLst>
                    <a:ext uri="{9D8B030D-6E8A-4147-A177-3AD203B41FA5}">
                      <a16:colId xmlns:a16="http://schemas.microsoft.com/office/drawing/2014/main" val="3374833749"/>
                    </a:ext>
                  </a:extLst>
                </a:gridCol>
              </a:tblGrid>
              <a:tr h="646275">
                <a:tc>
                  <a:txBody>
                    <a:bodyPr/>
                    <a:lstStyle/>
                    <a:p>
                      <a:pPr algn="ctr"/>
                      <a:r>
                        <a:rPr lang="zh-TW" altLang="en-US" sz="1400" b="1">
                          <a:effectLst/>
                          <a:ea typeface="新細明體" panose="02020500000000000000" pitchFamily="18" charset="-120"/>
                        </a:rPr>
                        <a:t>展覽日期</a:t>
                      </a:r>
                      <a:endParaRPr lang="zh-TW" altLang="en-US" sz="1400">
                        <a:effectLst/>
                      </a:endParaRPr>
                    </a:p>
                  </a:txBody>
                  <a:tcPr marL="125730" marR="12573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tc>
                  <a:txBody>
                    <a:bodyPr/>
                    <a:lstStyle/>
                    <a:p>
                      <a:pPr algn="ctr"/>
                      <a:r>
                        <a:rPr lang="zh-TW" altLang="en-US" sz="1400" b="1" dirty="0">
                          <a:effectLst/>
                          <a:ea typeface="新細明體" panose="02020500000000000000" pitchFamily="18" charset="-120"/>
                        </a:rPr>
                        <a:t>展覽時段</a:t>
                      </a:r>
                      <a:endParaRPr lang="zh-TW" altLang="en-US" sz="1400" dirty="0">
                        <a:effectLst/>
                      </a:endParaRPr>
                    </a:p>
                  </a:txBody>
                  <a:tcPr marL="125730" marR="12573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tc>
                  <a:txBody>
                    <a:bodyPr/>
                    <a:lstStyle/>
                    <a:p>
                      <a:pPr algn="ctr"/>
                      <a:r>
                        <a:rPr lang="zh-TW" altLang="en-US" sz="1400" b="1">
                          <a:effectLst/>
                          <a:ea typeface="新細明體" panose="02020500000000000000" pitchFamily="18" charset="-120"/>
                        </a:rPr>
                        <a:t>報到時間</a:t>
                      </a:r>
                      <a:endParaRPr lang="zh-TW" altLang="en-US" sz="1400">
                        <a:effectLst/>
                      </a:endParaRPr>
                    </a:p>
                  </a:txBody>
                  <a:tcPr marL="125730" marR="12573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extLst>
                  <a:ext uri="{0D108BD9-81ED-4DB2-BD59-A6C34878D82A}">
                    <a16:rowId xmlns:a16="http://schemas.microsoft.com/office/drawing/2014/main" val="3333405517"/>
                  </a:ext>
                </a:extLst>
              </a:tr>
              <a:tr h="804899">
                <a:tc>
                  <a:txBody>
                    <a:bodyPr/>
                    <a:lstStyle/>
                    <a:p>
                      <a:pPr algn="ctr"/>
                      <a:r>
                        <a:rPr lang="en-US" altLang="zh-HK" sz="1400" b="1">
                          <a:solidFill>
                            <a:srgbClr val="FF0000"/>
                          </a:solidFill>
                          <a:effectLst/>
                          <a:latin typeface="Calibri" panose="020F0502020204030204" pitchFamily="34" charset="0"/>
                        </a:rPr>
                        <a:t>2023</a:t>
                      </a:r>
                      <a:r>
                        <a:rPr lang="zh-HK" altLang="en-US" sz="1400" b="1">
                          <a:solidFill>
                            <a:srgbClr val="FF0000"/>
                          </a:solidFill>
                          <a:effectLst/>
                          <a:ea typeface="新細明體" panose="02020500000000000000" pitchFamily="18" charset="-120"/>
                        </a:rPr>
                        <a:t>年</a:t>
                      </a:r>
                      <a:r>
                        <a:rPr lang="en-US" altLang="zh-HK" sz="1400" b="1">
                          <a:solidFill>
                            <a:srgbClr val="FF0000"/>
                          </a:solidFill>
                          <a:effectLst/>
                          <a:latin typeface="Calibri" panose="020F0502020204030204" pitchFamily="34" charset="0"/>
                        </a:rPr>
                        <a:t>5</a:t>
                      </a:r>
                      <a:r>
                        <a:rPr lang="zh-HK" altLang="en-US" sz="1400" b="1">
                          <a:solidFill>
                            <a:srgbClr val="FF0000"/>
                          </a:solidFill>
                          <a:effectLst/>
                          <a:ea typeface="新細明體" panose="02020500000000000000" pitchFamily="18" charset="-120"/>
                        </a:rPr>
                        <a:t>月</a:t>
                      </a:r>
                      <a:r>
                        <a:rPr lang="en-US" altLang="zh-HK" sz="1400" b="1">
                          <a:solidFill>
                            <a:srgbClr val="FF0000"/>
                          </a:solidFill>
                          <a:effectLst/>
                          <a:latin typeface="Calibri" panose="020F0502020204030204" pitchFamily="34" charset="0"/>
                        </a:rPr>
                        <a:t>11</a:t>
                      </a:r>
                      <a:r>
                        <a:rPr lang="zh-HK" altLang="en-US" sz="1400" b="1">
                          <a:solidFill>
                            <a:srgbClr val="FF0000"/>
                          </a:solidFill>
                          <a:effectLst/>
                          <a:ea typeface="新細明體" panose="02020500000000000000" pitchFamily="18" charset="-120"/>
                        </a:rPr>
                        <a:t>日</a:t>
                      </a:r>
                      <a:r>
                        <a:rPr lang="en-US" altLang="zh-HK" sz="1400" b="1">
                          <a:solidFill>
                            <a:srgbClr val="FF0000"/>
                          </a:solidFill>
                          <a:effectLst/>
                          <a:latin typeface="Calibri" panose="020F0502020204030204" pitchFamily="34" charset="0"/>
                        </a:rPr>
                        <a:t>(</a:t>
                      </a:r>
                      <a:r>
                        <a:rPr lang="zh-HK" altLang="en-US" sz="1400" b="1">
                          <a:solidFill>
                            <a:srgbClr val="FF0000"/>
                          </a:solidFill>
                          <a:effectLst/>
                          <a:ea typeface="新細明體" panose="02020500000000000000" pitchFamily="18" charset="-120"/>
                        </a:rPr>
                        <a:t>星期四</a:t>
                      </a:r>
                      <a:r>
                        <a:rPr lang="en-US" altLang="zh-HK" sz="1400" b="1">
                          <a:solidFill>
                            <a:srgbClr val="FF0000"/>
                          </a:solidFill>
                          <a:effectLst/>
                          <a:latin typeface="Calibri" panose="020F0502020204030204" pitchFamily="34" charset="0"/>
                        </a:rPr>
                        <a:t>)</a:t>
                      </a:r>
                      <a:endParaRPr lang="zh-HK" altLang="en-US" sz="1400">
                        <a:effectLst/>
                      </a:endParaRPr>
                    </a:p>
                  </a:txBody>
                  <a:tcPr marL="125730" marR="12573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tc>
                  <a:txBody>
                    <a:bodyPr/>
                    <a:lstStyle/>
                    <a:p>
                      <a:pPr algn="ctr"/>
                      <a:r>
                        <a:rPr lang="en-US" sz="1400" b="1" dirty="0">
                          <a:solidFill>
                            <a:srgbClr val="FF0000"/>
                          </a:solidFill>
                          <a:effectLst/>
                          <a:latin typeface="Calibri" panose="020F0502020204030204" pitchFamily="34" charset="0"/>
                        </a:rPr>
                        <a:t>2 p.m. - 5:30 p.m.</a:t>
                      </a:r>
                      <a:endParaRPr lang="en-US" sz="1400" dirty="0">
                        <a:effectLst/>
                      </a:endParaRPr>
                    </a:p>
                  </a:txBody>
                  <a:tcPr marL="125730" marR="12573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tc>
                  <a:txBody>
                    <a:bodyPr/>
                    <a:lstStyle/>
                    <a:p>
                      <a:pPr algn="ctr"/>
                      <a:r>
                        <a:rPr lang="en-GB" sz="1400" b="1" dirty="0">
                          <a:solidFill>
                            <a:srgbClr val="FF0000"/>
                          </a:solidFill>
                          <a:effectLst/>
                          <a:latin typeface="Calibri" panose="020F0502020204030204" pitchFamily="34" charset="0"/>
                        </a:rPr>
                        <a:t>2 p.m.</a:t>
                      </a:r>
                      <a:endParaRPr lang="en-GB" sz="1400" dirty="0">
                        <a:effectLst/>
                      </a:endParaRPr>
                    </a:p>
                  </a:txBody>
                  <a:tcPr marL="125730" marR="12573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extLst>
                  <a:ext uri="{0D108BD9-81ED-4DB2-BD59-A6C34878D82A}">
                    <a16:rowId xmlns:a16="http://schemas.microsoft.com/office/drawing/2014/main" val="4163981643"/>
                  </a:ext>
                </a:extLst>
              </a:tr>
            </a:tbl>
          </a:graphicData>
        </a:graphic>
      </p:graphicFrame>
      <p:sp>
        <p:nvSpPr>
          <p:cNvPr id="9" name="文字方塊 8">
            <a:extLst>
              <a:ext uri="{FF2B5EF4-FFF2-40B4-BE49-F238E27FC236}">
                <a16:creationId xmlns:a16="http://schemas.microsoft.com/office/drawing/2014/main" id="{0AB72643-9054-E976-F77C-AA7108C2BF13}"/>
              </a:ext>
            </a:extLst>
          </p:cNvPr>
          <p:cNvSpPr txBox="1"/>
          <p:nvPr/>
        </p:nvSpPr>
        <p:spPr>
          <a:xfrm>
            <a:off x="1038722" y="2653403"/>
            <a:ext cx="7143253" cy="3902607"/>
          </a:xfrm>
          <a:prstGeom prst="rect">
            <a:avLst/>
          </a:prstGeom>
          <a:noFill/>
        </p:spPr>
        <p:txBody>
          <a:bodyPr wrap="square">
            <a:spAutoFit/>
          </a:bodyPr>
          <a:lstStyle/>
          <a:p>
            <a:pPr marR="0" lvl="0" defTabSz="914400" eaLnBrk="1" fontAlgn="base" hangingPunct="1">
              <a:lnSpc>
                <a:spcPct val="90000"/>
              </a:lnSpc>
              <a:spcBef>
                <a:spcPct val="0"/>
              </a:spcBef>
              <a:spcAft>
                <a:spcPts val="600"/>
              </a:spcAft>
              <a:buClrTx/>
              <a:buSzTx/>
              <a:tabLst/>
            </a:pPr>
            <a:r>
              <a:rPr kumimoji="0" lang="zh-TW" altLang="en-US" sz="1600" b="0" i="0" u="none" strike="noStrike" cap="none" normalizeH="0" baseline="0" dirty="0">
                <a:ln>
                  <a:noFill/>
                </a:ln>
                <a:effectLst/>
                <a:latin typeface="+mn-lt"/>
              </a:rPr>
              <a:t>展覽日期為</a:t>
            </a:r>
            <a:r>
              <a:rPr kumimoji="0" lang="en-US" altLang="zh-HK" sz="1600" b="0" i="0" u="none" strike="noStrike" cap="none" normalizeH="0" baseline="0" dirty="0">
                <a:ln>
                  <a:noFill/>
                </a:ln>
                <a:effectLst/>
                <a:latin typeface="+mn-lt"/>
              </a:rPr>
              <a:t>2023</a:t>
            </a:r>
            <a:r>
              <a:rPr kumimoji="0" lang="zh-TW" altLang="en-US" sz="1600" b="0" i="0" u="none" strike="noStrike" cap="none" normalizeH="0" baseline="0" dirty="0">
                <a:ln>
                  <a:noFill/>
                </a:ln>
                <a:effectLst/>
                <a:latin typeface="+mn-lt"/>
              </a:rPr>
              <a:t>年</a:t>
            </a:r>
            <a:r>
              <a:rPr kumimoji="0" lang="en-US" altLang="zh-HK" sz="1600" b="0" i="0" u="none" strike="noStrike" cap="none" normalizeH="0" baseline="0" dirty="0">
                <a:ln>
                  <a:noFill/>
                </a:ln>
                <a:effectLst/>
                <a:latin typeface="+mn-lt"/>
              </a:rPr>
              <a:t>5</a:t>
            </a:r>
            <a:r>
              <a:rPr kumimoji="0" lang="zh-TW" altLang="en-US" sz="1600" b="0" i="0" u="none" strike="noStrike" cap="none" normalizeH="0" baseline="0" dirty="0">
                <a:ln>
                  <a:noFill/>
                </a:ln>
                <a:effectLst/>
                <a:latin typeface="+mn-lt"/>
              </a:rPr>
              <a:t>月</a:t>
            </a:r>
            <a:r>
              <a:rPr kumimoji="0" lang="en-US" altLang="zh-HK" sz="1600" b="0" i="0" u="none" strike="noStrike" cap="none" normalizeH="0" baseline="0" dirty="0">
                <a:ln>
                  <a:noFill/>
                </a:ln>
                <a:effectLst/>
                <a:latin typeface="+mn-lt"/>
              </a:rPr>
              <a:t>11</a:t>
            </a:r>
            <a:r>
              <a:rPr kumimoji="0" lang="zh-TW" altLang="en-US" sz="1600" b="0" i="0" u="none" strike="noStrike" cap="none" normalizeH="0" baseline="0" dirty="0">
                <a:ln>
                  <a:noFill/>
                </a:ln>
                <a:effectLst/>
                <a:latin typeface="+mn-lt"/>
              </a:rPr>
              <a:t>日（星期四）假</a:t>
            </a:r>
            <a:r>
              <a:rPr kumimoji="0" lang="en-US" altLang="zh-TW" sz="1600" b="0" i="0" u="none" strike="noStrike" cap="none" normalizeH="0" baseline="0" dirty="0">
                <a:ln>
                  <a:noFill/>
                </a:ln>
                <a:effectLst/>
                <a:latin typeface="+mn-lt"/>
              </a:rPr>
              <a:t> </a:t>
            </a:r>
            <a:r>
              <a:rPr kumimoji="0" lang="zh-TW" altLang="en-US" sz="1600" b="1" i="0" u="none" strike="noStrike" cap="none" normalizeH="0" baseline="0" dirty="0">
                <a:ln>
                  <a:noFill/>
                </a:ln>
                <a:effectLst/>
                <a:latin typeface="+mn-lt"/>
              </a:rPr>
              <a:t>香港中央圖書館地下展覽館</a:t>
            </a:r>
            <a:r>
              <a:rPr kumimoji="0" lang="en-US" altLang="zh-TW" sz="1600" b="0" i="0" u="none" strike="noStrike" cap="none" normalizeH="0" baseline="0" dirty="0">
                <a:ln>
                  <a:noFill/>
                </a:ln>
                <a:effectLst/>
                <a:latin typeface="+mn-lt"/>
              </a:rPr>
              <a:t> </a:t>
            </a:r>
            <a:r>
              <a:rPr kumimoji="0" lang="zh-TW" altLang="en-US" sz="1600" b="0" i="0" u="none" strike="noStrike" cap="none" normalizeH="0" baseline="0" dirty="0">
                <a:ln>
                  <a:noFill/>
                </a:ln>
                <a:effectLst/>
                <a:latin typeface="+mn-lt"/>
              </a:rPr>
              <a:t>（香港銅鑼灣高士威道</a:t>
            </a:r>
            <a:r>
              <a:rPr kumimoji="0" lang="en-US" altLang="zh-HK" sz="1600" b="0" i="0" u="none" strike="noStrike" cap="none" normalizeH="0" baseline="0" dirty="0">
                <a:ln>
                  <a:noFill/>
                </a:ln>
                <a:effectLst/>
                <a:latin typeface="+mn-lt"/>
              </a:rPr>
              <a:t>66</a:t>
            </a:r>
            <a:r>
              <a:rPr kumimoji="0" lang="zh-TW" altLang="en-US" sz="1600" b="0" i="0" u="none" strike="noStrike" cap="none" normalizeH="0" baseline="0" dirty="0">
                <a:ln>
                  <a:noFill/>
                </a:ln>
                <a:effectLst/>
                <a:latin typeface="+mn-lt"/>
              </a:rPr>
              <a:t>號）舉行，貴校隊伍則安排於以下時段參展，細節如下：</a:t>
            </a:r>
            <a:endParaRPr kumimoji="0" lang="en-US" altLang="zh-HK" sz="1600" b="0" i="0" u="none" strike="noStrike" cap="none" normalizeH="0" baseline="0" dirty="0">
              <a:ln>
                <a:noFill/>
              </a:ln>
              <a:effectLst/>
              <a:latin typeface="+mn-lt"/>
            </a:endParaRPr>
          </a:p>
          <a:p>
            <a:pPr marR="0" lvl="0" defTabSz="914400" eaLnBrk="1" fontAlgn="base" hangingPunct="1">
              <a:lnSpc>
                <a:spcPct val="90000"/>
              </a:lnSpc>
              <a:spcBef>
                <a:spcPct val="0"/>
              </a:spcBef>
              <a:spcAft>
                <a:spcPts val="600"/>
              </a:spcAft>
              <a:buClrTx/>
              <a:buSzTx/>
              <a:tabLst/>
            </a:pPr>
            <a:endParaRPr lang="en-US" altLang="zh-TW" sz="1600" b="1" dirty="0"/>
          </a:p>
          <a:p>
            <a:pPr marR="0" lvl="0" defTabSz="914400" eaLnBrk="1" fontAlgn="base" hangingPunct="1">
              <a:lnSpc>
                <a:spcPct val="90000"/>
              </a:lnSpc>
              <a:spcBef>
                <a:spcPct val="0"/>
              </a:spcBef>
              <a:spcAft>
                <a:spcPts val="600"/>
              </a:spcAft>
              <a:buClrTx/>
              <a:buSzTx/>
              <a:tabLst/>
            </a:pPr>
            <a:r>
              <a:rPr kumimoji="0" lang="zh-TW" altLang="en-US" sz="1600" b="1" i="0" u="none" strike="noStrike" cap="none" normalizeH="0" baseline="0" dirty="0">
                <a:ln>
                  <a:noFill/>
                </a:ln>
                <a:effectLst/>
                <a:latin typeface="+mn-lt"/>
              </a:rPr>
              <a:t>遞交項目</a:t>
            </a:r>
            <a:endParaRPr kumimoji="0" lang="en-US" altLang="zh-HK" sz="1600" b="0" i="0" u="none" strike="noStrike" cap="none" normalizeH="0" baseline="0" dirty="0">
              <a:ln>
                <a:noFill/>
              </a:ln>
              <a:effectLst/>
              <a:latin typeface="+mn-lt"/>
            </a:endParaRPr>
          </a:p>
          <a:p>
            <a:pPr marR="0" lvl="0" defTabSz="914400" eaLnBrk="1" fontAlgn="base" hangingPunct="1">
              <a:lnSpc>
                <a:spcPct val="90000"/>
              </a:lnSpc>
              <a:spcBef>
                <a:spcPct val="0"/>
              </a:spcBef>
              <a:spcAft>
                <a:spcPts val="600"/>
              </a:spcAft>
              <a:buClrTx/>
              <a:buSzTx/>
              <a:tabLst/>
            </a:pPr>
            <a:r>
              <a:rPr kumimoji="0" lang="zh-TW" altLang="en-US" sz="1600" b="0" i="0" u="none" strike="noStrike" cap="none" normalizeH="0" baseline="0" dirty="0">
                <a:ln>
                  <a:noFill/>
                </a:ln>
                <a:effectLst/>
                <a:latin typeface="+mn-lt"/>
              </a:rPr>
              <a:t>請於</a:t>
            </a:r>
            <a:r>
              <a:rPr kumimoji="0" lang="en-US" altLang="zh-HK" sz="1600" b="1" i="0" u="sng" strike="noStrike" cap="none" normalizeH="0" baseline="0" dirty="0">
                <a:ln>
                  <a:noFill/>
                </a:ln>
                <a:effectLst/>
                <a:latin typeface="+mn-lt"/>
              </a:rPr>
              <a:t>2023</a:t>
            </a:r>
            <a:r>
              <a:rPr kumimoji="0" lang="zh-TW" altLang="en-US" sz="1600" b="1" i="0" u="sng" strike="noStrike" cap="none" normalizeH="0" baseline="0" dirty="0">
                <a:ln>
                  <a:noFill/>
                </a:ln>
                <a:effectLst/>
                <a:latin typeface="+mn-lt"/>
              </a:rPr>
              <a:t>年</a:t>
            </a:r>
            <a:r>
              <a:rPr kumimoji="0" lang="en-US" altLang="zh-HK" sz="1600" b="1" i="0" u="sng" strike="noStrike" cap="none" normalizeH="0" baseline="0" dirty="0">
                <a:ln>
                  <a:noFill/>
                </a:ln>
                <a:effectLst/>
                <a:latin typeface="+mn-lt"/>
              </a:rPr>
              <a:t>5</a:t>
            </a:r>
            <a:r>
              <a:rPr kumimoji="0" lang="zh-TW" altLang="en-US" sz="1600" b="1" i="0" u="sng" strike="noStrike" cap="none" normalizeH="0" baseline="0" dirty="0">
                <a:ln>
                  <a:noFill/>
                </a:ln>
                <a:effectLst/>
                <a:latin typeface="+mn-lt"/>
              </a:rPr>
              <a:t>月</a:t>
            </a:r>
            <a:r>
              <a:rPr kumimoji="0" lang="en-US" altLang="zh-HK" sz="1600" b="1" i="0" u="sng" strike="noStrike" cap="none" normalizeH="0" baseline="0" dirty="0">
                <a:ln>
                  <a:noFill/>
                </a:ln>
                <a:effectLst/>
                <a:latin typeface="+mn-lt"/>
              </a:rPr>
              <a:t>11</a:t>
            </a:r>
            <a:r>
              <a:rPr kumimoji="0" lang="zh-TW" altLang="en-US" sz="1600" b="1" i="0" u="sng" strike="noStrike" cap="none" normalizeH="0" baseline="0" dirty="0">
                <a:ln>
                  <a:noFill/>
                </a:ln>
                <a:effectLst/>
                <a:latin typeface="+mn-lt"/>
              </a:rPr>
              <a:t>日或之前</a:t>
            </a:r>
            <a:r>
              <a:rPr kumimoji="0" lang="zh-TW" altLang="en-US" sz="1600" b="1" i="0" u="none" strike="noStrike" cap="none" normalizeH="0" baseline="0" dirty="0">
                <a:ln>
                  <a:noFill/>
                </a:ln>
                <a:effectLst/>
                <a:latin typeface="+mn-lt"/>
                <a:hlinkClick r:id="rId2"/>
              </a:rPr>
              <a:t>按此</a:t>
            </a:r>
            <a:r>
              <a:rPr kumimoji="0" lang="zh-TW" altLang="en-US" sz="1600" b="0" i="0" u="none" strike="noStrike" cap="none" normalizeH="0" baseline="0" dirty="0">
                <a:ln>
                  <a:noFill/>
                </a:ln>
                <a:effectLst/>
                <a:latin typeface="+mn-lt"/>
              </a:rPr>
              <a:t>上載以下項目，獲</a:t>
            </a:r>
            <a:r>
              <a:rPr kumimoji="0" lang="zh-TW" altLang="en-US" sz="1600" b="0" i="0" u="sng" strike="noStrike" cap="none" normalizeH="0" baseline="0" dirty="0">
                <a:ln>
                  <a:noFill/>
                </a:ln>
                <a:effectLst/>
                <a:latin typeface="+mn-lt"/>
              </a:rPr>
              <a:t>傑出奬</a:t>
            </a:r>
            <a:r>
              <a:rPr kumimoji="0" lang="zh-TW" altLang="en-US" sz="1600" b="0" i="0" u="none" strike="noStrike" cap="none" normalizeH="0" baseline="0" dirty="0">
                <a:ln>
                  <a:noFill/>
                </a:ln>
                <a:effectLst/>
                <a:latin typeface="+mn-lt"/>
              </a:rPr>
              <a:t>的探究報告將載於在大會編輯的特刊及網頁；所有隊伍的短片則會於展覽後上載至大會網頁。</a:t>
            </a:r>
            <a:endParaRPr kumimoji="0" lang="en-US" altLang="zh-HK" sz="1600" b="0" i="0" u="none" strike="noStrike" cap="none" normalizeH="0" baseline="0" dirty="0">
              <a:ln>
                <a:noFill/>
              </a:ln>
              <a:effectLst/>
              <a:latin typeface="+mn-lt"/>
            </a:endParaRPr>
          </a:p>
          <a:p>
            <a:pPr marR="0" lvl="0" defTabSz="914400" eaLnBrk="1" fontAlgn="base" hangingPunct="1">
              <a:lnSpc>
                <a:spcPct val="90000"/>
              </a:lnSpc>
              <a:spcBef>
                <a:spcPct val="0"/>
              </a:spcBef>
              <a:spcAft>
                <a:spcPts val="600"/>
              </a:spcAft>
              <a:buClrTx/>
              <a:buSzTx/>
              <a:tabLst/>
            </a:pPr>
            <a:r>
              <a:rPr kumimoji="0" lang="en-US" altLang="zh-HK" sz="1600" b="0" i="0" u="none" strike="noStrike" cap="none" normalizeH="0" baseline="0" dirty="0">
                <a:ln>
                  <a:noFill/>
                </a:ln>
                <a:effectLst/>
                <a:latin typeface="+mn-lt"/>
              </a:rPr>
              <a:t>1.      </a:t>
            </a:r>
            <a:r>
              <a:rPr kumimoji="0" lang="zh-TW" altLang="en-US" sz="1600" b="1" i="0" u="sng" strike="noStrike" cap="none" normalizeH="0" baseline="0" dirty="0">
                <a:ln>
                  <a:noFill/>
                </a:ln>
                <a:effectLst/>
                <a:latin typeface="+mn-lt"/>
              </a:rPr>
              <a:t>探究報告</a:t>
            </a:r>
            <a:r>
              <a:rPr kumimoji="0" lang="zh-TW" altLang="en-US" sz="1600" b="0" i="0" u="none" strike="noStrike" cap="none" normalizeH="0" baseline="0" dirty="0">
                <a:ln>
                  <a:noFill/>
                </a:ln>
                <a:effectLst/>
                <a:latin typeface="+mn-lt"/>
              </a:rPr>
              <a:t>：</a:t>
            </a:r>
            <a:endParaRPr kumimoji="0" lang="en-US" altLang="zh-HK" sz="1600" b="0" i="0" u="none" strike="noStrike" cap="none" normalizeH="0" baseline="0" dirty="0">
              <a:ln>
                <a:noFill/>
              </a:ln>
              <a:effectLst/>
              <a:latin typeface="+mn-lt"/>
            </a:endParaRPr>
          </a:p>
          <a:p>
            <a:pPr marR="0" lvl="0" defTabSz="914400" eaLnBrk="1" fontAlgn="base" hangingPunct="1">
              <a:lnSpc>
                <a:spcPct val="90000"/>
              </a:lnSpc>
              <a:spcBef>
                <a:spcPct val="0"/>
              </a:spcBef>
              <a:spcAft>
                <a:spcPts val="600"/>
              </a:spcAft>
              <a:buClrTx/>
              <a:buSzTx/>
              <a:tabLst/>
            </a:pPr>
            <a:r>
              <a:rPr kumimoji="0" lang="en-US" altLang="zh-HK" sz="1600" b="0" i="0" u="none" strike="noStrike" cap="none" normalizeH="0" baseline="0" dirty="0">
                <a:ln>
                  <a:noFill/>
                </a:ln>
                <a:effectLst/>
                <a:latin typeface="+mn-lt"/>
              </a:rPr>
              <a:t>-       </a:t>
            </a:r>
            <a:r>
              <a:rPr kumimoji="0" lang="zh-TW" altLang="en-US" sz="1600" b="0" i="0" u="none" strike="noStrike" cap="none" normalizeH="0" baseline="0" dirty="0">
                <a:ln>
                  <a:noFill/>
                </a:ln>
                <a:effectLst/>
                <a:latin typeface="+mn-lt"/>
              </a:rPr>
              <a:t>請使用籌委會提供的</a:t>
            </a:r>
            <a:r>
              <a:rPr kumimoji="0" lang="zh-TW" altLang="en-US" sz="1600" b="0" i="0" u="none" strike="noStrike" cap="none" normalizeH="0" baseline="0" dirty="0">
                <a:ln>
                  <a:noFill/>
                </a:ln>
                <a:effectLst/>
                <a:latin typeface="+mn-lt"/>
                <a:hlinkClick r:id="rId3"/>
              </a:rPr>
              <a:t>探究報告範本</a:t>
            </a:r>
            <a:endParaRPr kumimoji="0" lang="en-US" altLang="zh-HK" sz="1600" b="0" i="0" u="none" strike="noStrike" cap="none" normalizeH="0" baseline="0" dirty="0">
              <a:ln>
                <a:noFill/>
              </a:ln>
              <a:effectLst/>
              <a:latin typeface="+mn-lt"/>
            </a:endParaRPr>
          </a:p>
          <a:p>
            <a:pPr marR="0" lvl="0" defTabSz="914400" eaLnBrk="1" fontAlgn="base" hangingPunct="1">
              <a:lnSpc>
                <a:spcPct val="90000"/>
              </a:lnSpc>
              <a:spcBef>
                <a:spcPct val="0"/>
              </a:spcBef>
              <a:spcAft>
                <a:spcPts val="600"/>
              </a:spcAft>
              <a:buClrTx/>
              <a:buSzTx/>
              <a:tabLst/>
            </a:pPr>
            <a:r>
              <a:rPr kumimoji="0" lang="en-US" altLang="zh-HK" sz="1600" b="0" i="0" u="none" strike="noStrike" cap="none" normalizeH="0" baseline="0" dirty="0">
                <a:ln>
                  <a:noFill/>
                </a:ln>
                <a:effectLst/>
                <a:latin typeface="+mn-lt"/>
              </a:rPr>
              <a:t>-       </a:t>
            </a:r>
            <a:r>
              <a:rPr kumimoji="0" lang="zh-TW" altLang="en-US" sz="1600" b="0" i="0" u="none" strike="noStrike" cap="none" normalizeH="0" baseline="0" dirty="0">
                <a:ln>
                  <a:noFill/>
                </a:ln>
                <a:effectLst/>
                <a:latin typeface="+mn-lt"/>
              </a:rPr>
              <a:t>內容以精簡扼要為主</a:t>
            </a:r>
            <a:endParaRPr kumimoji="0" lang="en-US" altLang="zh-HK" sz="1600" b="0" i="0" u="none" strike="noStrike" cap="none" normalizeH="0" baseline="0" dirty="0">
              <a:ln>
                <a:noFill/>
              </a:ln>
              <a:effectLst/>
              <a:latin typeface="+mn-lt"/>
            </a:endParaRPr>
          </a:p>
          <a:p>
            <a:pPr marR="0" lvl="0" defTabSz="914400" eaLnBrk="1" fontAlgn="base" hangingPunct="1">
              <a:lnSpc>
                <a:spcPct val="90000"/>
              </a:lnSpc>
              <a:spcBef>
                <a:spcPct val="0"/>
              </a:spcBef>
              <a:spcAft>
                <a:spcPts val="600"/>
              </a:spcAft>
              <a:buClrTx/>
              <a:buSzTx/>
              <a:tabLst/>
            </a:pPr>
            <a:r>
              <a:rPr kumimoji="0" lang="en-US" altLang="zh-HK" sz="1600" b="0" i="0" u="none" strike="noStrike" cap="none" normalizeH="0" baseline="0" dirty="0">
                <a:ln>
                  <a:noFill/>
                </a:ln>
                <a:effectLst/>
                <a:latin typeface="+mn-lt"/>
              </a:rPr>
              <a:t>-       </a:t>
            </a:r>
            <a:r>
              <a:rPr kumimoji="0" lang="zh-TW" altLang="en-US" sz="1600" b="0" i="0" u="none" strike="noStrike" cap="none" normalizeH="0" baseline="0" dirty="0">
                <a:ln>
                  <a:noFill/>
                </a:ln>
                <a:effectLst/>
                <a:latin typeface="+mn-lt"/>
              </a:rPr>
              <a:t>如需於展覽當日展示，請自備一份</a:t>
            </a:r>
            <a:endParaRPr kumimoji="0" lang="en-US" altLang="zh-TW" sz="1600" b="0" i="0" u="none" strike="noStrike" cap="none" normalizeH="0" baseline="0" dirty="0">
              <a:ln>
                <a:noFill/>
              </a:ln>
              <a:effectLst/>
              <a:latin typeface="+mn-lt"/>
            </a:endParaRPr>
          </a:p>
          <a:p>
            <a:pPr marR="0" lvl="0" defTabSz="914400" eaLnBrk="1" fontAlgn="base" hangingPunct="1">
              <a:lnSpc>
                <a:spcPct val="90000"/>
              </a:lnSpc>
              <a:spcBef>
                <a:spcPct val="0"/>
              </a:spcBef>
              <a:spcAft>
                <a:spcPts val="600"/>
              </a:spcAft>
              <a:buClrTx/>
              <a:buSzTx/>
              <a:tabLst/>
            </a:pPr>
            <a:r>
              <a:rPr kumimoji="0" lang="en-US" altLang="zh-TW" sz="1600" b="0" i="0" u="none" strike="noStrike" cap="none" normalizeH="0" baseline="0" dirty="0">
                <a:ln>
                  <a:noFill/>
                </a:ln>
                <a:effectLst/>
                <a:latin typeface="+mn-lt"/>
              </a:rPr>
              <a:t>2.      </a:t>
            </a:r>
            <a:r>
              <a:rPr kumimoji="0" lang="zh-TW" altLang="en-US" sz="1600" b="0" i="0" u="none" strike="noStrike" cap="none" normalizeH="0" baseline="0" dirty="0">
                <a:ln>
                  <a:noFill/>
                </a:ln>
                <a:effectLst/>
                <a:latin typeface="+mn-lt"/>
              </a:rPr>
              <a:t>探究報告內圖片原圖</a:t>
            </a:r>
          </a:p>
          <a:p>
            <a:pPr marR="0" lvl="0" defTabSz="914400" eaLnBrk="1" fontAlgn="base" hangingPunct="1">
              <a:lnSpc>
                <a:spcPct val="90000"/>
              </a:lnSpc>
              <a:spcBef>
                <a:spcPct val="0"/>
              </a:spcBef>
              <a:spcAft>
                <a:spcPts val="600"/>
              </a:spcAft>
              <a:buClrTx/>
              <a:buSzTx/>
              <a:tabLst/>
            </a:pPr>
            <a:r>
              <a:rPr kumimoji="0" lang="en-US" altLang="zh-TW" sz="1600" b="0" i="0" u="none" strike="noStrike" cap="none" normalizeH="0" baseline="0" dirty="0">
                <a:ln>
                  <a:noFill/>
                </a:ln>
                <a:effectLst/>
                <a:latin typeface="+mn-lt"/>
              </a:rPr>
              <a:t>3.      5</a:t>
            </a:r>
            <a:r>
              <a:rPr kumimoji="0" lang="zh-TW" altLang="en-US" sz="1600" b="0" i="0" u="none" strike="noStrike" cap="none" normalizeH="0" baseline="0" dirty="0">
                <a:ln>
                  <a:noFill/>
                </a:ln>
                <a:effectLst/>
                <a:latin typeface="+mn-lt"/>
              </a:rPr>
              <a:t>分鐘內的探究過程短片</a:t>
            </a:r>
          </a:p>
          <a:p>
            <a:pPr marR="0" lvl="0" defTabSz="914400" eaLnBrk="1" fontAlgn="base" hangingPunct="1">
              <a:lnSpc>
                <a:spcPct val="90000"/>
              </a:lnSpc>
              <a:spcBef>
                <a:spcPct val="0"/>
              </a:spcBef>
              <a:spcAft>
                <a:spcPts val="600"/>
              </a:spcAft>
              <a:buClrTx/>
              <a:buSzTx/>
              <a:tabLst/>
            </a:pPr>
            <a:endParaRPr kumimoji="0" lang="zh-TW" altLang="en-US" sz="1100" b="0" i="0" u="none" strike="noStrike" cap="none" normalizeH="0" baseline="0" dirty="0">
              <a:ln>
                <a:noFill/>
              </a:ln>
              <a:effectLst/>
              <a:latin typeface="+mn-lt"/>
            </a:endParaRPr>
          </a:p>
          <a:p>
            <a:pPr marR="0" lvl="0" defTabSz="914400" eaLnBrk="1" fontAlgn="base" hangingPunct="1">
              <a:lnSpc>
                <a:spcPct val="90000"/>
              </a:lnSpc>
              <a:spcBef>
                <a:spcPct val="0"/>
              </a:spcBef>
              <a:spcAft>
                <a:spcPts val="600"/>
              </a:spcAft>
              <a:buClrTx/>
              <a:buSzTx/>
              <a:tabLst/>
            </a:pPr>
            <a:r>
              <a:rPr kumimoji="0" lang="zh-TW" altLang="en-US" sz="1100" b="0" i="0" u="none" strike="noStrike" cap="none" normalizeH="0" baseline="0" dirty="0">
                <a:ln>
                  <a:noFill/>
                </a:ln>
                <a:effectLst/>
                <a:latin typeface="+mn-lt"/>
              </a:rPr>
              <a:t> </a:t>
            </a:r>
            <a:endParaRPr lang="zh-HK" altLang="en-US" sz="3200" dirty="0"/>
          </a:p>
        </p:txBody>
      </p:sp>
      <p:sp>
        <p:nvSpPr>
          <p:cNvPr id="10" name="投影片編號版面配置區 9">
            <a:extLst>
              <a:ext uri="{FF2B5EF4-FFF2-40B4-BE49-F238E27FC236}">
                <a16:creationId xmlns:a16="http://schemas.microsoft.com/office/drawing/2014/main" id="{82DC5091-B1A6-F4B4-60B0-9B8CE7B8B156}"/>
              </a:ext>
            </a:extLst>
          </p:cNvPr>
          <p:cNvSpPr>
            <a:spLocks noGrp="1"/>
          </p:cNvSpPr>
          <p:nvPr>
            <p:ph type="sldNum" sz="quarter" idx="12"/>
          </p:nvPr>
        </p:nvSpPr>
        <p:spPr/>
        <p:txBody>
          <a:bodyPr/>
          <a:lstStyle/>
          <a:p>
            <a:fld id="{4E5A4922-9F8A-4B01-B34F-BEA785EAD88A}" type="slidenum">
              <a:rPr lang="en-US" smtClean="0"/>
              <a:t>4</a:t>
            </a:fld>
            <a:endParaRPr lang="en-US"/>
          </a:p>
        </p:txBody>
      </p:sp>
    </p:spTree>
    <p:extLst>
      <p:ext uri="{BB962C8B-B14F-4D97-AF65-F5344CB8AC3E}">
        <p14:creationId xmlns:p14="http://schemas.microsoft.com/office/powerpoint/2010/main" val="2860536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89C4EC-48E0-BD5B-FEE7-7DA8F47816DC}"/>
              </a:ext>
            </a:extLst>
          </p:cNvPr>
          <p:cNvSpPr>
            <a:spLocks noGrp="1"/>
          </p:cNvSpPr>
          <p:nvPr>
            <p:ph type="title"/>
          </p:nvPr>
        </p:nvSpPr>
        <p:spPr/>
        <p:txBody>
          <a:bodyPr/>
          <a:lstStyle/>
          <a:p>
            <a:pPr algn="ctr"/>
            <a:r>
              <a:rPr lang="zh-TW" altLang="en-US" dirty="0">
                <a:latin typeface="王漢宗特黑體繁" panose="02000500000000000000" pitchFamily="2" charset="-120"/>
                <a:ea typeface="王漢宗特黑體繁" panose="02000500000000000000" pitchFamily="2" charset="-120"/>
              </a:rPr>
              <a:t>展示</a:t>
            </a:r>
            <a:endParaRPr lang="zh-HK" altLang="en-US" dirty="0">
              <a:latin typeface="王漢宗特黑體繁" panose="02000500000000000000" pitchFamily="2" charset="-120"/>
              <a:ea typeface="王漢宗特黑體繁" panose="02000500000000000000" pitchFamily="2" charset="-120"/>
            </a:endParaRPr>
          </a:p>
        </p:txBody>
      </p:sp>
      <p:sp>
        <p:nvSpPr>
          <p:cNvPr id="3" name="內容版面配置區 2">
            <a:extLst>
              <a:ext uri="{FF2B5EF4-FFF2-40B4-BE49-F238E27FC236}">
                <a16:creationId xmlns:a16="http://schemas.microsoft.com/office/drawing/2014/main" id="{292A66D0-A22F-925A-B8F7-2E25CAEECCB9}"/>
              </a:ext>
            </a:extLst>
          </p:cNvPr>
          <p:cNvSpPr>
            <a:spLocks noGrp="1"/>
          </p:cNvSpPr>
          <p:nvPr>
            <p:ph idx="1"/>
          </p:nvPr>
        </p:nvSpPr>
        <p:spPr/>
        <p:txBody>
          <a:bodyPr>
            <a:normAutofit/>
          </a:bodyPr>
          <a:lstStyle/>
          <a:p>
            <a:pPr marL="0" indent="0">
              <a:buNone/>
            </a:pPr>
            <a:endParaRPr lang="zh-TW" altLang="en-US" sz="1200" dirty="0"/>
          </a:p>
          <a:p>
            <a:pPr marL="266700" indent="-266700">
              <a:buNone/>
            </a:pPr>
            <a:r>
              <a:rPr lang="en-US" altLang="zh-TW" sz="1600" dirty="0"/>
              <a:t>·      </a:t>
            </a:r>
            <a:r>
              <a:rPr lang="zh-TW" altLang="en-US" sz="1600" dirty="0"/>
              <a:t>第一輪評審：每隊須向評判匯報及講解其探究，以及進行問答（</a:t>
            </a:r>
            <a:r>
              <a:rPr lang="en-US" altLang="zh-TW" sz="1600" dirty="0"/>
              <a:t>5</a:t>
            </a:r>
            <a:r>
              <a:rPr lang="zh-TW" altLang="en-US" sz="1600" dirty="0"/>
              <a:t>分鐘匯報 </a:t>
            </a:r>
            <a:r>
              <a:rPr lang="en-US" altLang="zh-TW" sz="1600" dirty="0"/>
              <a:t>+ 5</a:t>
            </a:r>
            <a:r>
              <a:rPr lang="zh-TW" altLang="en-US" sz="1600" dirty="0"/>
              <a:t>分鐘問答）</a:t>
            </a:r>
          </a:p>
          <a:p>
            <a:pPr marL="266700" indent="-266700">
              <a:buNone/>
            </a:pPr>
            <a:r>
              <a:rPr lang="en-US" altLang="zh-TW" sz="1600" dirty="0"/>
              <a:t>·      </a:t>
            </a:r>
            <a:r>
              <a:rPr lang="zh-TW" altLang="en-US" sz="1600" dirty="0"/>
              <a:t>第二輪評審：部分隊伍或需接受另一組評判的評審，按當時評判要求，或需再次進行匯報及問答</a:t>
            </a:r>
          </a:p>
          <a:p>
            <a:pPr marL="266700" indent="-266700">
              <a:buNone/>
            </a:pPr>
            <a:r>
              <a:rPr lang="en-US" altLang="zh-TW" sz="1600" dirty="0"/>
              <a:t>·     </a:t>
            </a:r>
            <a:r>
              <a:rPr lang="zh-TW" altLang="en-US" sz="1600" dirty="0"/>
              <a:t>可自備展板放於桌上（約</a:t>
            </a:r>
            <a:r>
              <a:rPr lang="en-US" altLang="zh-TW" sz="1600" dirty="0"/>
              <a:t>A1</a:t>
            </a:r>
            <a:r>
              <a:rPr lang="zh-TW" altLang="en-US" sz="1600" dirty="0"/>
              <a:t>大小）或易拉架（不大於</a:t>
            </a:r>
            <a:r>
              <a:rPr lang="en-US" altLang="zh-TW" sz="1600" dirty="0"/>
              <a:t>1</a:t>
            </a:r>
            <a:r>
              <a:rPr lang="zh-TW" altLang="en-US" sz="1600" dirty="0"/>
              <a:t>米 </a:t>
            </a:r>
            <a:r>
              <a:rPr lang="en-US" altLang="zh-TW" sz="1600" dirty="0"/>
              <a:t>× 2</a:t>
            </a:r>
            <a:r>
              <a:rPr lang="zh-TW" altLang="en-US" sz="1600" dirty="0"/>
              <a:t>米），建議列明探究題目及學校名稱</a:t>
            </a:r>
          </a:p>
          <a:p>
            <a:pPr marL="0" indent="0">
              <a:buNone/>
            </a:pPr>
            <a:r>
              <a:rPr lang="en-US" altLang="zh-TW" sz="1600" dirty="0"/>
              <a:t>·     </a:t>
            </a:r>
            <a:r>
              <a:rPr lang="zh-TW" altLang="en-US" sz="1600" dirty="0"/>
              <a:t>請自備展示所需的用具（如手提</a:t>
            </a:r>
            <a:r>
              <a:rPr lang="en-US" altLang="zh-TW" sz="1600" dirty="0"/>
              <a:t>/</a:t>
            </a:r>
            <a:r>
              <a:rPr lang="zh-TW" altLang="en-US" sz="1600" dirty="0"/>
              <a:t>平板電腦、探究用具、展板等）</a:t>
            </a:r>
          </a:p>
          <a:p>
            <a:pPr marL="0" indent="0">
              <a:buNone/>
            </a:pPr>
            <a:r>
              <a:rPr lang="en-US" altLang="zh-TW" sz="1600" dirty="0"/>
              <a:t>·     </a:t>
            </a:r>
            <a:r>
              <a:rPr lang="zh-TW" altLang="en-US" sz="1600" dirty="0"/>
              <a:t>如需使用館內電源請自備拖板</a:t>
            </a:r>
          </a:p>
          <a:p>
            <a:pPr marL="0" indent="0">
              <a:buNone/>
            </a:pPr>
            <a:r>
              <a:rPr lang="en-US" altLang="zh-TW" sz="1600" dirty="0"/>
              <a:t>·     </a:t>
            </a:r>
            <a:r>
              <a:rPr lang="zh-TW" altLang="en-US" sz="1600" dirty="0"/>
              <a:t>如展示需要用水，建議事前拍攝短片代替</a:t>
            </a:r>
          </a:p>
          <a:p>
            <a:pPr marL="0" indent="0">
              <a:buNone/>
            </a:pPr>
            <a:r>
              <a:rPr lang="en-US" altLang="zh-TW" sz="1600" dirty="0"/>
              <a:t>·      </a:t>
            </a:r>
            <a:r>
              <a:rPr lang="zh-TW" altLang="en-US" sz="1600" dirty="0"/>
              <a:t>基於場地使用限制及安全問題，請勿展出以下展品：會製造出污染物、產生過大聲浪、需要大量用水、會產生高溫、化學品或具潛在危險</a:t>
            </a:r>
          </a:p>
          <a:p>
            <a:pPr marL="0" indent="0">
              <a:buNone/>
            </a:pPr>
            <a:r>
              <a:rPr lang="en-US" altLang="zh-TW" sz="1600" dirty="0"/>
              <a:t>·      </a:t>
            </a:r>
            <a:r>
              <a:rPr lang="zh-TW" altLang="en-US" sz="1600" dirty="0"/>
              <a:t>如有可能弄污或弄濕枱面，請自備枱布，及離開時清理所有自攜物品</a:t>
            </a:r>
            <a:endParaRPr lang="zh-HK" altLang="en-US" sz="1600" dirty="0"/>
          </a:p>
        </p:txBody>
      </p:sp>
      <p:sp>
        <p:nvSpPr>
          <p:cNvPr id="4" name="投影片編號版面配置區 3">
            <a:extLst>
              <a:ext uri="{FF2B5EF4-FFF2-40B4-BE49-F238E27FC236}">
                <a16:creationId xmlns:a16="http://schemas.microsoft.com/office/drawing/2014/main" id="{8D518438-8243-1FA7-7B24-A17D82A53064}"/>
              </a:ext>
            </a:extLst>
          </p:cNvPr>
          <p:cNvSpPr>
            <a:spLocks noGrp="1"/>
          </p:cNvSpPr>
          <p:nvPr>
            <p:ph type="sldNum" sz="quarter" idx="12"/>
          </p:nvPr>
        </p:nvSpPr>
        <p:spPr/>
        <p:txBody>
          <a:bodyPr/>
          <a:lstStyle/>
          <a:p>
            <a:fld id="{4E5A4922-9F8A-4B01-B34F-BEA785EAD88A}" type="slidenum">
              <a:rPr lang="en-US" smtClean="0"/>
              <a:t>5</a:t>
            </a:fld>
            <a:endParaRPr lang="en-US"/>
          </a:p>
        </p:txBody>
      </p:sp>
    </p:spTree>
    <p:extLst>
      <p:ext uri="{BB962C8B-B14F-4D97-AF65-F5344CB8AC3E}">
        <p14:creationId xmlns:p14="http://schemas.microsoft.com/office/powerpoint/2010/main" val="2775458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7F8359-D490-839B-D439-DE999FFB9128}"/>
              </a:ext>
            </a:extLst>
          </p:cNvPr>
          <p:cNvSpPr>
            <a:spLocks noGrp="1"/>
          </p:cNvSpPr>
          <p:nvPr>
            <p:ph type="title"/>
          </p:nvPr>
        </p:nvSpPr>
        <p:spPr>
          <a:xfrm>
            <a:off x="628650" y="365126"/>
            <a:ext cx="7886700" cy="1339849"/>
          </a:xfrm>
        </p:spPr>
        <p:txBody>
          <a:bodyPr/>
          <a:lstStyle/>
          <a:p>
            <a:pPr algn="ctr"/>
            <a:r>
              <a:rPr lang="zh-TW" altLang="en-US" dirty="0">
                <a:solidFill>
                  <a:srgbClr val="222222"/>
                </a:solidFill>
                <a:latin typeface="王漢宗特黑體繁" panose="02000500000000000000" pitchFamily="2" charset="-120"/>
                <a:ea typeface="王漢宗特黑體繁" panose="02000500000000000000" pitchFamily="2" charset="-120"/>
              </a:rPr>
              <a:t>評分標準</a:t>
            </a:r>
            <a:endParaRPr lang="zh-HK" altLang="en-US" dirty="0">
              <a:latin typeface="王漢宗特黑體繁" panose="02000500000000000000" pitchFamily="2" charset="-120"/>
              <a:ea typeface="王漢宗特黑體繁" panose="02000500000000000000" pitchFamily="2" charset="-120"/>
            </a:endParaRPr>
          </a:p>
        </p:txBody>
      </p:sp>
      <p:sp>
        <p:nvSpPr>
          <p:cNvPr id="3" name="內容版面配置區 2">
            <a:extLst>
              <a:ext uri="{FF2B5EF4-FFF2-40B4-BE49-F238E27FC236}">
                <a16:creationId xmlns:a16="http://schemas.microsoft.com/office/drawing/2014/main" id="{0CE071C9-94DB-8F36-839E-5A51C6443C47}"/>
              </a:ext>
            </a:extLst>
          </p:cNvPr>
          <p:cNvSpPr>
            <a:spLocks noGrp="1"/>
          </p:cNvSpPr>
          <p:nvPr>
            <p:ph idx="1"/>
          </p:nvPr>
        </p:nvSpPr>
        <p:spPr>
          <a:xfrm>
            <a:off x="1466850" y="1825625"/>
            <a:ext cx="6467475" cy="4351338"/>
          </a:xfrm>
        </p:spPr>
        <p:txBody>
          <a:bodyPr/>
          <a:lstStyle/>
          <a:p>
            <a:pPr marL="66040" indent="0" algn="l">
              <a:buNone/>
            </a:pPr>
            <a:r>
              <a:rPr lang="en-US" altLang="zh-TW" b="0" i="0" dirty="0">
                <a:solidFill>
                  <a:srgbClr val="222222"/>
                </a:solidFill>
                <a:effectLst/>
                <a:latin typeface="Symbol" panose="05050102010706020507" pitchFamily="18" charset="2"/>
              </a:rPr>
              <a:t>·</a:t>
            </a:r>
            <a:r>
              <a:rPr lang="zh-TW" altLang="en-US" sz="1800" b="0" i="0" dirty="0">
                <a:solidFill>
                  <a:srgbClr val="222222"/>
                </a:solidFill>
                <a:effectLst/>
                <a:latin typeface="Times New Roman" panose="02020603050405020304" pitchFamily="18" charset="0"/>
              </a:rPr>
              <a:t>      </a:t>
            </a:r>
            <a:r>
              <a:rPr lang="en-US" altLang="zh-TW" b="0" i="0" dirty="0">
                <a:solidFill>
                  <a:srgbClr val="222222"/>
                </a:solidFill>
                <a:effectLst/>
                <a:latin typeface="Calibri" panose="020F0502020204030204" pitchFamily="34" charset="0"/>
              </a:rPr>
              <a:t>STEM</a:t>
            </a:r>
            <a:r>
              <a:rPr lang="zh-TW" altLang="en-US" b="0" i="0" dirty="0">
                <a:solidFill>
                  <a:srgbClr val="222222"/>
                </a:solidFill>
                <a:effectLst/>
                <a:latin typeface="Arial" panose="020B0604020202020204" pitchFamily="34" charset="0"/>
                <a:ea typeface="新細明體" panose="02020500000000000000" pitchFamily="18" charset="-120"/>
              </a:rPr>
              <a:t>探究的方法</a:t>
            </a:r>
            <a:endParaRPr lang="zh-TW" altLang="en-US" b="0" i="0" dirty="0">
              <a:solidFill>
                <a:srgbClr val="222222"/>
              </a:solidFill>
              <a:effectLst/>
              <a:latin typeface="Arial" panose="020B0604020202020204" pitchFamily="34" charset="0"/>
            </a:endParaRPr>
          </a:p>
          <a:p>
            <a:pPr marL="66040" indent="0" algn="l">
              <a:buNone/>
            </a:pPr>
            <a:r>
              <a:rPr lang="en-US" altLang="zh-TW" b="0" i="0" dirty="0">
                <a:solidFill>
                  <a:srgbClr val="222222"/>
                </a:solidFill>
                <a:effectLst/>
                <a:latin typeface="Symbol" panose="05050102010706020507" pitchFamily="18" charset="2"/>
              </a:rPr>
              <a:t>·</a:t>
            </a:r>
            <a:r>
              <a:rPr lang="zh-TW" altLang="en-US" sz="1800" b="0" i="0" dirty="0">
                <a:solidFill>
                  <a:srgbClr val="222222"/>
                </a:solidFill>
                <a:effectLst/>
                <a:latin typeface="Times New Roman" panose="02020603050405020304" pitchFamily="18" charset="0"/>
              </a:rPr>
              <a:t>      </a:t>
            </a:r>
            <a:r>
              <a:rPr lang="en-US" altLang="zh-TW" b="0" i="0" dirty="0">
                <a:solidFill>
                  <a:srgbClr val="222222"/>
                </a:solidFill>
                <a:effectLst/>
                <a:latin typeface="Calibri" panose="020F0502020204030204" pitchFamily="34" charset="0"/>
              </a:rPr>
              <a:t>STEM</a:t>
            </a:r>
            <a:r>
              <a:rPr lang="zh-TW" altLang="en-US" b="0" i="0" dirty="0">
                <a:solidFill>
                  <a:srgbClr val="222222"/>
                </a:solidFill>
                <a:effectLst/>
                <a:latin typeface="Arial" panose="020B0604020202020204" pitchFamily="34" charset="0"/>
                <a:ea typeface="新細明體" panose="02020500000000000000" pitchFamily="18" charset="-120"/>
              </a:rPr>
              <a:t>元素的應用</a:t>
            </a:r>
            <a:endParaRPr lang="zh-TW" altLang="en-US" b="0" i="0" dirty="0">
              <a:solidFill>
                <a:srgbClr val="222222"/>
              </a:solidFill>
              <a:effectLst/>
              <a:latin typeface="Arial" panose="020B0604020202020204" pitchFamily="34" charset="0"/>
            </a:endParaRPr>
          </a:p>
          <a:p>
            <a:pPr marL="66040" indent="0" algn="l">
              <a:buNone/>
            </a:pPr>
            <a:r>
              <a:rPr lang="en-US" altLang="zh-TW" b="0" i="0" dirty="0">
                <a:solidFill>
                  <a:srgbClr val="222222"/>
                </a:solidFill>
                <a:effectLst/>
                <a:latin typeface="Symbol" panose="05050102010706020507" pitchFamily="18" charset="2"/>
              </a:rPr>
              <a:t>·</a:t>
            </a:r>
            <a:r>
              <a:rPr lang="zh-TW" altLang="en-US" sz="1800" b="0" i="0" dirty="0">
                <a:solidFill>
                  <a:srgbClr val="222222"/>
                </a:solidFill>
                <a:effectLst/>
                <a:latin typeface="Times New Roman" panose="02020603050405020304" pitchFamily="18" charset="0"/>
              </a:rPr>
              <a:t>      </a:t>
            </a:r>
            <a:r>
              <a:rPr lang="zh-TW" altLang="en-US" b="0" i="0" dirty="0">
                <a:solidFill>
                  <a:srgbClr val="222222"/>
                </a:solidFill>
                <a:effectLst/>
                <a:latin typeface="Arial" panose="020B0604020202020204" pitchFamily="34" charset="0"/>
                <a:ea typeface="新細明體" panose="02020500000000000000" pitchFamily="18" charset="-120"/>
              </a:rPr>
              <a:t>探究的創意</a:t>
            </a:r>
            <a:endParaRPr lang="zh-TW" altLang="en-US" b="0" i="0" dirty="0">
              <a:solidFill>
                <a:srgbClr val="222222"/>
              </a:solidFill>
              <a:effectLst/>
              <a:latin typeface="Arial" panose="020B0604020202020204" pitchFamily="34" charset="0"/>
            </a:endParaRPr>
          </a:p>
          <a:p>
            <a:pPr marL="66040" indent="0" algn="l">
              <a:buNone/>
            </a:pPr>
            <a:r>
              <a:rPr lang="en-US" altLang="zh-TW" b="0" i="0" dirty="0">
                <a:solidFill>
                  <a:srgbClr val="222222"/>
                </a:solidFill>
                <a:effectLst/>
                <a:latin typeface="Symbol" panose="05050102010706020507" pitchFamily="18" charset="2"/>
              </a:rPr>
              <a:t>·</a:t>
            </a:r>
            <a:r>
              <a:rPr lang="zh-TW" altLang="en-US" sz="1800" b="0" i="0" dirty="0">
                <a:solidFill>
                  <a:srgbClr val="222222"/>
                </a:solidFill>
                <a:effectLst/>
                <a:latin typeface="Times New Roman" panose="02020603050405020304" pitchFamily="18" charset="0"/>
              </a:rPr>
              <a:t>      </a:t>
            </a:r>
            <a:r>
              <a:rPr lang="zh-TW" altLang="en-US" b="0" i="0" dirty="0">
                <a:solidFill>
                  <a:srgbClr val="222222"/>
                </a:solidFill>
                <a:effectLst/>
                <a:latin typeface="Arial" panose="020B0604020202020204" pitchFamily="34" charset="0"/>
                <a:ea typeface="新細明體" panose="02020500000000000000" pitchFamily="18" charset="-120"/>
              </a:rPr>
              <a:t>探究的實用性</a:t>
            </a:r>
            <a:endParaRPr lang="zh-TW" altLang="en-US" b="0" i="0" dirty="0">
              <a:solidFill>
                <a:srgbClr val="222222"/>
              </a:solidFill>
              <a:effectLst/>
              <a:latin typeface="Arial" panose="020B0604020202020204" pitchFamily="34" charset="0"/>
            </a:endParaRPr>
          </a:p>
          <a:p>
            <a:pPr marL="0" indent="0">
              <a:buNone/>
            </a:pPr>
            <a:endParaRPr lang="zh-HK" altLang="en-US" dirty="0"/>
          </a:p>
        </p:txBody>
      </p:sp>
      <p:sp>
        <p:nvSpPr>
          <p:cNvPr id="4" name="投影片編號版面配置區 3">
            <a:extLst>
              <a:ext uri="{FF2B5EF4-FFF2-40B4-BE49-F238E27FC236}">
                <a16:creationId xmlns:a16="http://schemas.microsoft.com/office/drawing/2014/main" id="{64F69B77-59CD-1250-C138-B37CBC956DEF}"/>
              </a:ext>
            </a:extLst>
          </p:cNvPr>
          <p:cNvSpPr>
            <a:spLocks noGrp="1"/>
          </p:cNvSpPr>
          <p:nvPr>
            <p:ph type="sldNum" sz="quarter" idx="12"/>
          </p:nvPr>
        </p:nvSpPr>
        <p:spPr/>
        <p:txBody>
          <a:bodyPr/>
          <a:lstStyle/>
          <a:p>
            <a:fld id="{4E5A4922-9F8A-4B01-B34F-BEA785EAD88A}" type="slidenum">
              <a:rPr lang="en-US" smtClean="0"/>
              <a:t>6</a:t>
            </a:fld>
            <a:endParaRPr lang="en-US"/>
          </a:p>
        </p:txBody>
      </p:sp>
    </p:spTree>
    <p:extLst>
      <p:ext uri="{BB962C8B-B14F-4D97-AF65-F5344CB8AC3E}">
        <p14:creationId xmlns:p14="http://schemas.microsoft.com/office/powerpoint/2010/main" val="1051780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93B27-2075-2B44-89D9-21B6F1C6CCC3}"/>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7C2C19AA-C96D-F34C-AC6B-F66B5D00DA39}"/>
              </a:ext>
            </a:extLst>
          </p:cNvPr>
          <p:cNvSpPr>
            <a:spLocks noGrp="1"/>
          </p:cNvSpPr>
          <p:nvPr>
            <p:ph type="subTitle" idx="1"/>
          </p:nvPr>
        </p:nvSpPr>
        <p:spPr/>
        <p:txBody>
          <a:bodyPr/>
          <a:lstStyle/>
          <a:p>
            <a:endParaRPr lang="en-US"/>
          </a:p>
        </p:txBody>
      </p:sp>
      <p:pic>
        <p:nvPicPr>
          <p:cNvPr id="10" name="Picture 9">
            <a:extLst>
              <a:ext uri="{FF2B5EF4-FFF2-40B4-BE49-F238E27FC236}">
                <a16:creationId xmlns:a16="http://schemas.microsoft.com/office/drawing/2014/main" id="{184BCE10-2CD0-1E4B-88F1-2B4814C4B2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4" name="投影片編號版面配置區 3">
            <a:extLst>
              <a:ext uri="{FF2B5EF4-FFF2-40B4-BE49-F238E27FC236}">
                <a16:creationId xmlns:a16="http://schemas.microsoft.com/office/drawing/2014/main" id="{521DD19C-D233-8021-7C88-934BACF4FDEF}"/>
              </a:ext>
            </a:extLst>
          </p:cNvPr>
          <p:cNvSpPr>
            <a:spLocks noGrp="1"/>
          </p:cNvSpPr>
          <p:nvPr>
            <p:ph type="sldNum" sz="quarter" idx="12"/>
          </p:nvPr>
        </p:nvSpPr>
        <p:spPr/>
        <p:txBody>
          <a:bodyPr/>
          <a:lstStyle/>
          <a:p>
            <a:fld id="{4E5A4922-9F8A-4B01-B34F-BEA785EAD88A}" type="slidenum">
              <a:rPr lang="en-US" smtClean="0"/>
              <a:t>7</a:t>
            </a:fld>
            <a:endParaRPr lang="en-US"/>
          </a:p>
        </p:txBody>
      </p:sp>
    </p:spTree>
    <p:extLst>
      <p:ext uri="{BB962C8B-B14F-4D97-AF65-F5344CB8AC3E}">
        <p14:creationId xmlns:p14="http://schemas.microsoft.com/office/powerpoint/2010/main" val="693776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035741"/>
            <a:ext cx="6858000" cy="1038265"/>
          </a:xfrm>
        </p:spPr>
        <p:txBody>
          <a:bodyPr>
            <a:normAutofit/>
          </a:bodyPr>
          <a:lstStyle/>
          <a:p>
            <a:r>
              <a:rPr lang="en-US" altLang="zh-TW" sz="4400" dirty="0">
                <a:solidFill>
                  <a:srgbClr val="283F19"/>
                </a:solidFill>
                <a:latin typeface="王漢宗特黑體繁" panose="02000500000000000000" pitchFamily="2" charset="-120"/>
                <a:ea typeface="王漢宗特黑體繁" panose="02000500000000000000" pitchFamily="2" charset="-120"/>
              </a:rPr>
              <a:t>&lt;</a:t>
            </a:r>
            <a:r>
              <a:rPr lang="zh-TW" altLang="en-US" sz="4400" dirty="0">
                <a:solidFill>
                  <a:srgbClr val="283F19"/>
                </a:solidFill>
                <a:latin typeface="王漢宗特黑體繁" panose="02000500000000000000" pitchFamily="2" charset="-120"/>
                <a:ea typeface="王漢宗特黑體繁" panose="02000500000000000000" pitchFamily="2" charset="-120"/>
              </a:rPr>
              <a:t>愛屋及</a:t>
            </a:r>
            <a:r>
              <a:rPr lang="en-US" altLang="zh-TW" sz="4400" dirty="0">
                <a:solidFill>
                  <a:srgbClr val="283F19"/>
                </a:solidFill>
                <a:latin typeface="王漢宗特黑體繁" panose="02000500000000000000" pitchFamily="2" charset="-120"/>
                <a:ea typeface="王漢宗特黑體繁" panose="02000500000000000000" pitchFamily="2" charset="-120"/>
              </a:rPr>
              <a:t>『</a:t>
            </a:r>
            <a:r>
              <a:rPr lang="zh-TW" altLang="en-US" sz="4400" dirty="0">
                <a:solidFill>
                  <a:srgbClr val="283F19"/>
                </a:solidFill>
                <a:latin typeface="王漢宗特黑體繁" panose="02000500000000000000" pitchFamily="2" charset="-120"/>
                <a:ea typeface="王漢宗特黑體繁" panose="02000500000000000000" pitchFamily="2" charset="-120"/>
              </a:rPr>
              <a:t>污</a:t>
            </a:r>
            <a:r>
              <a:rPr lang="en-US" altLang="zh-TW" sz="4400" dirty="0">
                <a:solidFill>
                  <a:srgbClr val="283F19"/>
                </a:solidFill>
                <a:latin typeface="王漢宗特黑體繁" panose="02000500000000000000" pitchFamily="2" charset="-120"/>
                <a:ea typeface="王漢宗特黑體繁" panose="02000500000000000000" pitchFamily="2" charset="-120"/>
              </a:rPr>
              <a:t>』&gt;</a:t>
            </a:r>
            <a:endParaRPr lang="en-US" sz="4400" dirty="0">
              <a:solidFill>
                <a:srgbClr val="283F19"/>
              </a:solidFill>
              <a:latin typeface="王漢宗特黑體繁" panose="02000500000000000000" pitchFamily="2" charset="-120"/>
              <a:ea typeface="王漢宗特黑體繁" panose="02000500000000000000" pitchFamily="2" charset="-120"/>
            </a:endParaRPr>
          </a:p>
        </p:txBody>
      </p:sp>
      <p:sp>
        <p:nvSpPr>
          <p:cNvPr id="3" name="Title 1"/>
          <p:cNvSpPr txBox="1">
            <a:spLocks/>
          </p:cNvSpPr>
          <p:nvPr/>
        </p:nvSpPr>
        <p:spPr>
          <a:xfrm>
            <a:off x="1470134" y="2523903"/>
            <a:ext cx="6858000" cy="2260092"/>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2700" b="1" dirty="0"/>
              <a:t>學校名稱：</a:t>
            </a:r>
            <a:r>
              <a:rPr lang="zh-TW" altLang="zh-HK" sz="2800" kern="0" dirty="0">
                <a:latin typeface="Calibri" panose="020F0502020204030204" pitchFamily="34" charset="0"/>
                <a:ea typeface="cwTeXFangSong"/>
                <a:cs typeface="cwTeXFangSong"/>
              </a:rPr>
              <a:t>獻主會溥仁小學</a:t>
            </a:r>
            <a:br>
              <a:rPr lang="en-US" altLang="zh-TW" sz="2700" b="1" dirty="0"/>
            </a:br>
            <a:endParaRPr lang="en-US" altLang="zh-TW" sz="2700" b="1" dirty="0"/>
          </a:p>
          <a:p>
            <a:pPr algn="l"/>
            <a:r>
              <a:rPr lang="zh-TW" altLang="en-US" sz="2700" b="1" dirty="0"/>
              <a:t>組員：</a:t>
            </a:r>
            <a:r>
              <a:rPr lang="en-US" altLang="zh-HK" sz="2800" kern="0" dirty="0">
                <a:latin typeface="NotoSans-Regular"/>
                <a:cs typeface="NotoSans-Regular"/>
              </a:rPr>
              <a:t>6C</a:t>
            </a:r>
            <a:r>
              <a:rPr lang="zh-TW" altLang="zh-HK" sz="2800" kern="0" dirty="0">
                <a:latin typeface="Calibri" panose="020F0502020204030204" pitchFamily="34" charset="0"/>
                <a:ea typeface="cwTeXFangSong"/>
                <a:cs typeface="cwTeXFangSong"/>
              </a:rPr>
              <a:t>鄭子壕、</a:t>
            </a:r>
            <a:r>
              <a:rPr lang="en-US" altLang="zh-HK" sz="2800" kern="0" dirty="0">
                <a:latin typeface="NotoSans-Regular"/>
                <a:cs typeface="NotoSans-Regular"/>
              </a:rPr>
              <a:t>6C</a:t>
            </a:r>
            <a:r>
              <a:rPr lang="zh-TW" altLang="zh-HK" sz="2800" kern="0" dirty="0">
                <a:latin typeface="Calibri" panose="020F0502020204030204" pitchFamily="34" charset="0"/>
                <a:ea typeface="cwTeXFangSong"/>
                <a:cs typeface="cwTeXFangSong"/>
              </a:rPr>
              <a:t>楊樂天、</a:t>
            </a:r>
            <a:r>
              <a:rPr lang="en-US" altLang="zh-HK" sz="2800" kern="0" dirty="0">
                <a:latin typeface="NotoSans-Regular"/>
                <a:cs typeface="NotoSans-Regular"/>
              </a:rPr>
              <a:t>6C</a:t>
            </a:r>
            <a:r>
              <a:rPr lang="zh-TW" altLang="zh-HK" sz="2800" kern="0" dirty="0">
                <a:latin typeface="Calibri" panose="020F0502020204030204" pitchFamily="34" charset="0"/>
                <a:ea typeface="cwTeXFangSong"/>
                <a:cs typeface="cwTeXFangSong"/>
              </a:rPr>
              <a:t>黃傅越、</a:t>
            </a:r>
            <a:endParaRPr lang="en-US" altLang="zh-TW" sz="2800" kern="0" dirty="0">
              <a:latin typeface="Calibri" panose="020F0502020204030204" pitchFamily="34" charset="0"/>
              <a:ea typeface="cwTeXFangSong"/>
              <a:cs typeface="cwTeXFangSong"/>
            </a:endParaRPr>
          </a:p>
          <a:p>
            <a:pPr algn="l"/>
            <a:r>
              <a:rPr lang="en-US" altLang="zh-HK" sz="2800" kern="0" dirty="0">
                <a:latin typeface="Calibri" panose="020F0502020204030204" pitchFamily="34" charset="0"/>
                <a:cs typeface="NotoSans-Regular"/>
              </a:rPr>
              <a:t>             </a:t>
            </a:r>
            <a:r>
              <a:rPr lang="en-US" altLang="zh-HK" sz="2800" kern="0" dirty="0">
                <a:latin typeface="NotoSans-Regular"/>
                <a:cs typeface="NotoSans-Regular"/>
              </a:rPr>
              <a:t>6C</a:t>
            </a:r>
            <a:r>
              <a:rPr lang="zh-TW" altLang="zh-HK" sz="2800" kern="0" dirty="0">
                <a:latin typeface="Calibri" panose="020F0502020204030204" pitchFamily="34" charset="0"/>
                <a:ea typeface="cwTeXFangSong"/>
                <a:cs typeface="cwTeXFangSong"/>
              </a:rPr>
              <a:t>陳定欽、</a:t>
            </a:r>
            <a:r>
              <a:rPr lang="en-US" altLang="zh-HK" sz="2800" kern="0" dirty="0">
                <a:latin typeface="NotoSans-Regular"/>
                <a:cs typeface="NotoSans-Regular"/>
              </a:rPr>
              <a:t>6C</a:t>
            </a:r>
            <a:r>
              <a:rPr lang="zh-TW" altLang="zh-HK" sz="2800" kern="0" dirty="0">
                <a:latin typeface="Calibri" panose="020F0502020204030204" pitchFamily="34" charset="0"/>
                <a:ea typeface="cwTeXFangSong"/>
                <a:cs typeface="cwTeXFangSong"/>
              </a:rPr>
              <a:t>黃伊浚、</a:t>
            </a:r>
            <a:r>
              <a:rPr lang="en-US" altLang="zh-HK" sz="2800" kern="0" dirty="0">
                <a:latin typeface="NotoSans-Regular"/>
                <a:cs typeface="NotoSans-Regular"/>
              </a:rPr>
              <a:t>6B</a:t>
            </a:r>
            <a:r>
              <a:rPr lang="zh-TW" altLang="zh-HK" sz="2800" kern="0" dirty="0">
                <a:latin typeface="Calibri" panose="020F0502020204030204" pitchFamily="34" charset="0"/>
                <a:ea typeface="cwTeXFangSong"/>
                <a:cs typeface="cwTeXFangSong"/>
              </a:rPr>
              <a:t>李爾澄</a:t>
            </a:r>
            <a:endParaRPr lang="zh-TW" altLang="zh-HK" sz="1800" kern="100" dirty="0">
              <a:latin typeface="Calibri" panose="020F0502020204030204" pitchFamily="34" charset="0"/>
              <a:cs typeface="Times New Roman" panose="02020603050405020304" pitchFamily="18" charset="0"/>
            </a:endParaRPr>
          </a:p>
          <a:p>
            <a:pPr algn="l"/>
            <a:br>
              <a:rPr lang="en-US" altLang="zh-TW" sz="2700" b="1" dirty="0"/>
            </a:br>
            <a:endParaRPr lang="en-US" altLang="zh-TW" sz="2700" b="1" dirty="0"/>
          </a:p>
          <a:p>
            <a:pPr algn="l"/>
            <a:r>
              <a:rPr lang="zh-TW" altLang="en-US" sz="2700" b="1" dirty="0"/>
              <a:t>教師：</a:t>
            </a:r>
            <a:r>
              <a:rPr lang="zh-TW" altLang="en-US" sz="2800" kern="0" dirty="0">
                <a:latin typeface="Calibri" panose="020F0502020204030204" pitchFamily="34" charset="0"/>
              </a:rPr>
              <a:t>薛家傑   何嘉敏   方家妍</a:t>
            </a:r>
            <a:endParaRPr lang="en-US" altLang="zh-TW" sz="2800" kern="0" dirty="0">
              <a:latin typeface="Calibri" panose="020F0502020204030204" pitchFamily="34" charset="0"/>
            </a:endParaRPr>
          </a:p>
        </p:txBody>
      </p:sp>
      <p:sp>
        <p:nvSpPr>
          <p:cNvPr id="4" name="投影片編號版面配置區 3">
            <a:extLst>
              <a:ext uri="{FF2B5EF4-FFF2-40B4-BE49-F238E27FC236}">
                <a16:creationId xmlns:a16="http://schemas.microsoft.com/office/drawing/2014/main" id="{EED26B6D-4376-B195-863C-44B31DBF5242}"/>
              </a:ext>
            </a:extLst>
          </p:cNvPr>
          <p:cNvSpPr>
            <a:spLocks noGrp="1"/>
          </p:cNvSpPr>
          <p:nvPr>
            <p:ph type="sldNum" sz="quarter" idx="12"/>
          </p:nvPr>
        </p:nvSpPr>
        <p:spPr/>
        <p:txBody>
          <a:bodyPr/>
          <a:lstStyle/>
          <a:p>
            <a:fld id="{4E5A4922-9F8A-4B01-B34F-BEA785EAD88A}" type="slidenum">
              <a:rPr lang="en-US" smtClean="0"/>
              <a:t>8</a:t>
            </a:fld>
            <a:endParaRPr lang="en-US"/>
          </a:p>
        </p:txBody>
      </p:sp>
    </p:spTree>
    <p:extLst>
      <p:ext uri="{BB962C8B-B14F-4D97-AF65-F5344CB8AC3E}">
        <p14:creationId xmlns:p14="http://schemas.microsoft.com/office/powerpoint/2010/main" val="724211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DFD05-A32B-224E-AFAC-EF8203835660}"/>
              </a:ext>
            </a:extLst>
          </p:cNvPr>
          <p:cNvSpPr>
            <a:spLocks noGrp="1"/>
          </p:cNvSpPr>
          <p:nvPr>
            <p:ph type="title"/>
          </p:nvPr>
        </p:nvSpPr>
        <p:spPr/>
        <p:txBody>
          <a:bodyPr>
            <a:normAutofit/>
          </a:bodyPr>
          <a:lstStyle/>
          <a:p>
            <a:pPr algn="ctr"/>
            <a:r>
              <a:rPr lang="zh-TW" altLang="en-US" sz="3200" b="1" dirty="0">
                <a:solidFill>
                  <a:srgbClr val="283F19"/>
                </a:solidFill>
                <a:latin typeface="王漢宗特黑體繁" panose="02000500000000000000" pitchFamily="2" charset="-120"/>
                <a:ea typeface="王漢宗特黑體繁" panose="02000500000000000000" pitchFamily="2" charset="-120"/>
              </a:rPr>
              <a:t>探究意念</a:t>
            </a:r>
            <a:endParaRPr lang="en-US" sz="3200" dirty="0">
              <a:latin typeface="王漢宗特黑體繁" panose="02000500000000000000" pitchFamily="2" charset="-120"/>
              <a:ea typeface="王漢宗特黑體繁" panose="02000500000000000000" pitchFamily="2" charset="-120"/>
            </a:endParaRPr>
          </a:p>
        </p:txBody>
      </p:sp>
      <p:sp>
        <p:nvSpPr>
          <p:cNvPr id="3" name="Content Placeholder 2">
            <a:extLst>
              <a:ext uri="{FF2B5EF4-FFF2-40B4-BE49-F238E27FC236}">
                <a16:creationId xmlns:a16="http://schemas.microsoft.com/office/drawing/2014/main" id="{43343793-2B99-4446-B7FF-F0AFFB326571}"/>
              </a:ext>
            </a:extLst>
          </p:cNvPr>
          <p:cNvSpPr>
            <a:spLocks noGrp="1"/>
          </p:cNvSpPr>
          <p:nvPr>
            <p:ph idx="1"/>
          </p:nvPr>
        </p:nvSpPr>
        <p:spPr>
          <a:xfrm>
            <a:off x="842010" y="1690689"/>
            <a:ext cx="5399827" cy="4081461"/>
          </a:xfrm>
        </p:spPr>
        <p:txBody>
          <a:bodyPr>
            <a:normAutofit fontScale="70000" lnSpcReduction="20000"/>
          </a:bodyPr>
          <a:lstStyle/>
          <a:p>
            <a:pPr>
              <a:lnSpc>
                <a:spcPct val="120000"/>
              </a:lnSpc>
            </a:pPr>
            <a:r>
              <a:rPr lang="zh-TW" altLang="zh-HK" sz="3000" kern="0" dirty="0">
                <a:effectLst/>
                <a:ea typeface="cwTeXFangSong"/>
                <a:cs typeface="cwTeXFangSong"/>
              </a:rPr>
              <a:t>香港人平均每人用</a:t>
            </a:r>
            <a:r>
              <a:rPr lang="en-US" altLang="zh-TW" sz="3000" kern="0" dirty="0">
                <a:effectLst/>
                <a:ea typeface="cwTeXFangSong"/>
                <a:cs typeface="cwTeXFangSong"/>
              </a:rPr>
              <a:t> </a:t>
            </a:r>
            <a:r>
              <a:rPr lang="en-US" altLang="zh-HK" sz="3000" kern="0" dirty="0">
                <a:effectLst/>
                <a:latin typeface="cwTeXFangSong"/>
                <a:cs typeface="cwTeXFangSong"/>
              </a:rPr>
              <a:t>55 </a:t>
            </a:r>
            <a:r>
              <a:rPr lang="zh-TW" altLang="zh-HK" sz="3000" kern="0" dirty="0">
                <a:effectLst/>
                <a:ea typeface="cwTeXFangSong"/>
                <a:cs typeface="cwTeXFangSong"/>
              </a:rPr>
              <a:t>公升</a:t>
            </a:r>
            <a:r>
              <a:rPr lang="zh-TW" altLang="en-US" sz="3000" kern="0" dirty="0">
                <a:effectLst/>
                <a:ea typeface="cwTeXFangSong"/>
                <a:cs typeface="cwTeXFangSong"/>
              </a:rPr>
              <a:t>食水洗澡</a:t>
            </a:r>
            <a:endParaRPr lang="en-US" altLang="zh-TW" sz="3000" kern="0" dirty="0">
              <a:effectLst/>
              <a:ea typeface="cwTeXFangSong"/>
              <a:cs typeface="cwTeXFangSong"/>
            </a:endParaRPr>
          </a:p>
          <a:p>
            <a:pPr>
              <a:lnSpc>
                <a:spcPct val="120000"/>
              </a:lnSpc>
            </a:pPr>
            <a:r>
              <a:rPr lang="en-US" altLang="zh-HK" sz="3000" kern="0" dirty="0">
                <a:effectLst/>
                <a:latin typeface="Calibri" panose="020F0502020204030204" pitchFamily="34" charset="0"/>
                <a:ea typeface="cwTeXFangSong"/>
                <a:cs typeface="cwTeXFangSong"/>
              </a:rPr>
              <a:t>93%</a:t>
            </a:r>
            <a:r>
              <a:rPr lang="zh-TW" altLang="en-US" sz="3000" kern="0" dirty="0">
                <a:effectLst/>
                <a:ea typeface="cwTeXFangSong"/>
                <a:cs typeface="cwTeXFangSong"/>
              </a:rPr>
              <a:t>洗澡污水</a:t>
            </a:r>
            <a:r>
              <a:rPr lang="zh-TW" altLang="zh-HK" sz="3000" kern="0" dirty="0">
                <a:effectLst/>
                <a:ea typeface="cwTeXFangSong"/>
                <a:cs typeface="cwTeXFangSong"/>
              </a:rPr>
              <a:t>會通過污水渠收集及處理後排出大海</a:t>
            </a:r>
            <a:endParaRPr lang="en-US" altLang="zh-TW" sz="3000" kern="0" dirty="0">
              <a:effectLst/>
              <a:ea typeface="cwTeXFangSong"/>
              <a:cs typeface="cwTeXFangSong"/>
            </a:endParaRPr>
          </a:p>
          <a:p>
            <a:pPr>
              <a:lnSpc>
                <a:spcPct val="120000"/>
              </a:lnSpc>
            </a:pPr>
            <a:r>
              <a:rPr lang="zh-TW" altLang="en-US" sz="3000" kern="0" dirty="0">
                <a:ea typeface="cwTeXFangSong"/>
                <a:cs typeface="cwTeXFangSong"/>
              </a:rPr>
              <a:t>研究</a:t>
            </a:r>
            <a:r>
              <a:rPr lang="zh-TW" altLang="en-US" sz="3000" kern="0" dirty="0">
                <a:effectLst/>
                <a:ea typeface="cwTeXFangSong"/>
                <a:cs typeface="cwTeXFangSong"/>
              </a:rPr>
              <a:t>在</a:t>
            </a:r>
            <a:r>
              <a:rPr lang="zh-TW" altLang="zh-HK" sz="3000" kern="0" dirty="0">
                <a:effectLst/>
                <a:ea typeface="cwTeXFangSong"/>
                <a:cs typeface="cwTeXFangSong"/>
              </a:rPr>
              <a:t>家中建設一個合適的家居污水處理系統，將這</a:t>
            </a:r>
            <a:r>
              <a:rPr lang="zh-TW" altLang="en-US" sz="3000" kern="0" dirty="0">
                <a:effectLst/>
                <a:ea typeface="cwTeXFangSong"/>
                <a:cs typeface="cwTeXFangSong"/>
              </a:rPr>
              <a:t>洗澡</a:t>
            </a:r>
            <a:r>
              <a:rPr lang="zh-TW" altLang="zh-HK" sz="3000" kern="0" dirty="0">
                <a:effectLst/>
                <a:ea typeface="cwTeXFangSong"/>
                <a:cs typeface="cwTeXFangSong"/>
              </a:rPr>
              <a:t>污水轉化成為可供飲用水</a:t>
            </a:r>
            <a:endParaRPr lang="en-US" altLang="zh-TW" sz="3000" kern="0" dirty="0">
              <a:effectLst/>
              <a:ea typeface="cwTeXFangSong"/>
              <a:cs typeface="cwTeXFangSong"/>
            </a:endParaRPr>
          </a:p>
          <a:p>
            <a:pPr>
              <a:lnSpc>
                <a:spcPct val="120000"/>
              </a:lnSpc>
            </a:pPr>
            <a:r>
              <a:rPr lang="zh-TW" altLang="zh-HK" sz="3000" kern="0" dirty="0">
                <a:effectLst/>
                <a:ea typeface="cwTeXFangSong"/>
                <a:cs typeface="cwTeXFangSong"/>
              </a:rPr>
              <a:t>蒸餾法</a:t>
            </a:r>
            <a:r>
              <a:rPr lang="zh-TW" altLang="en-US" sz="3000" kern="0" dirty="0">
                <a:effectLst/>
                <a:ea typeface="cwTeXFangSong"/>
                <a:cs typeface="cwTeXFangSong"/>
              </a:rPr>
              <a:t>能</a:t>
            </a:r>
            <a:r>
              <a:rPr lang="zh-TW" altLang="zh-HK" sz="3000" kern="0" dirty="0">
                <a:effectLst/>
                <a:ea typeface="cwTeXFangSong"/>
                <a:cs typeface="cwTeXFangSong"/>
              </a:rPr>
              <a:t>將污水轉化成純水</a:t>
            </a:r>
            <a:endParaRPr lang="en-US" altLang="zh-TW" sz="3000" kern="0" dirty="0">
              <a:effectLst/>
              <a:ea typeface="cwTeXFangSong"/>
              <a:cs typeface="cwTeXFangSong"/>
            </a:endParaRPr>
          </a:p>
          <a:p>
            <a:pPr>
              <a:lnSpc>
                <a:spcPct val="120000"/>
              </a:lnSpc>
            </a:pPr>
            <a:r>
              <a:rPr lang="zh-TW" altLang="zh-HK" sz="3000" kern="0" dirty="0">
                <a:effectLst/>
                <a:ea typeface="cwTeXFangSong"/>
                <a:cs typeface="cwTeXFangSong"/>
              </a:rPr>
              <a:t>太陽能</a:t>
            </a:r>
            <a:r>
              <a:rPr lang="zh-TW" altLang="en-US" sz="3000" kern="0" dirty="0">
                <a:effectLst/>
                <a:ea typeface="cwTeXFangSong"/>
                <a:cs typeface="cwTeXFangSong"/>
              </a:rPr>
              <a:t>之</a:t>
            </a:r>
            <a:r>
              <a:rPr lang="zh-TW" altLang="zh-HK" sz="3000" kern="0" dirty="0">
                <a:effectLst/>
                <a:ea typeface="cwTeXFangSong"/>
                <a:cs typeface="cwTeXFangSong"/>
              </a:rPr>
              <a:t>光</a:t>
            </a:r>
            <a:r>
              <a:rPr lang="zh-TW" altLang="en-US" sz="3000" kern="0" dirty="0">
                <a:effectLst/>
                <a:ea typeface="cwTeXFangSong"/>
                <a:cs typeface="cwTeXFangSong"/>
              </a:rPr>
              <a:t>電原理能提供能量進行蒸餾作用</a:t>
            </a:r>
            <a:r>
              <a:rPr lang="zh-TW" altLang="en-US" sz="3000" kern="0" dirty="0">
                <a:ea typeface="cwTeXFangSong"/>
                <a:cs typeface="cwTeXFangSong"/>
              </a:rPr>
              <a:t>，</a:t>
            </a:r>
            <a:r>
              <a:rPr lang="zh-TW" altLang="zh-HK" sz="3000" kern="0" dirty="0">
                <a:effectLst/>
                <a:ea typeface="cwTeXFangSong"/>
                <a:cs typeface="cwTeXFangSong"/>
              </a:rPr>
              <a:t>將污水轉化成純水</a:t>
            </a:r>
            <a:endParaRPr lang="en-US" altLang="zh-TW" sz="3000" kern="0" dirty="0">
              <a:effectLst/>
              <a:ea typeface="cwTeXFangSong"/>
              <a:cs typeface="cwTeXFangSong"/>
            </a:endParaRPr>
          </a:p>
          <a:p>
            <a:pPr>
              <a:lnSpc>
                <a:spcPct val="120000"/>
              </a:lnSpc>
            </a:pPr>
            <a:r>
              <a:rPr lang="zh-TW" altLang="zh-HK" sz="3000" kern="0" dirty="0">
                <a:effectLst/>
                <a:ea typeface="cwTeXFangSong"/>
                <a:cs typeface="cwTeXFangSong"/>
              </a:rPr>
              <a:t>減少淡水資源被排出大海的浪費</a:t>
            </a:r>
            <a:endParaRPr lang="en-US" altLang="zh-TW" sz="3000" kern="0" dirty="0">
              <a:ea typeface="cwTeXFangSong"/>
              <a:cs typeface="cwTeXFangSong"/>
            </a:endParaRPr>
          </a:p>
          <a:p>
            <a:pPr>
              <a:lnSpc>
                <a:spcPct val="120000"/>
              </a:lnSpc>
            </a:pPr>
            <a:r>
              <a:rPr lang="zh-TW" altLang="en-US" sz="3000" kern="0" dirty="0">
                <a:effectLst/>
                <a:ea typeface="cwTeXFangSong"/>
                <a:cs typeface="cwTeXFangSong"/>
              </a:rPr>
              <a:t>提供再造水供</a:t>
            </a:r>
            <a:r>
              <a:rPr lang="zh-TW" altLang="zh-HK" sz="3000" kern="0" dirty="0">
                <a:effectLst/>
                <a:ea typeface="cwTeXFangSong"/>
                <a:cs typeface="cwTeXFangSong"/>
              </a:rPr>
              <a:t>飲用的途徑</a:t>
            </a:r>
            <a:endParaRPr lang="en-US" altLang="zh-TW" sz="3000" kern="0" dirty="0">
              <a:effectLst/>
              <a:ea typeface="cwTeXFangSong"/>
              <a:cs typeface="cwTeXFangSong"/>
            </a:endParaRPr>
          </a:p>
          <a:p>
            <a:endParaRPr lang="en-US" altLang="zh-TW" sz="1800" kern="0" dirty="0">
              <a:effectLst/>
              <a:ea typeface="cwTeXFangSong"/>
              <a:cs typeface="cwTeXFangSong"/>
            </a:endParaRPr>
          </a:p>
          <a:p>
            <a:endParaRPr lang="en-US" sz="1600" dirty="0"/>
          </a:p>
        </p:txBody>
      </p:sp>
      <p:pic>
        <p:nvPicPr>
          <p:cNvPr id="4" name="圖片 3" descr="一張含有 圖表, 圓餅圖 的圖片&#10;&#10;自動產生的描述">
            <a:extLst>
              <a:ext uri="{FF2B5EF4-FFF2-40B4-BE49-F238E27FC236}">
                <a16:creationId xmlns:a16="http://schemas.microsoft.com/office/drawing/2014/main" id="{7C6577E5-2145-1F2D-D1A1-27B43063F655}"/>
              </a:ext>
            </a:extLst>
          </p:cNvPr>
          <p:cNvPicPr>
            <a:picLocks noChangeAspect="1"/>
          </p:cNvPicPr>
          <p:nvPr/>
        </p:nvPicPr>
        <p:blipFill>
          <a:blip r:embed="rId2"/>
          <a:stretch>
            <a:fillRect/>
          </a:stretch>
        </p:blipFill>
        <p:spPr>
          <a:xfrm>
            <a:off x="6502479" y="1542432"/>
            <a:ext cx="2012871" cy="1793526"/>
          </a:xfrm>
          <a:prstGeom prst="rect">
            <a:avLst/>
          </a:prstGeom>
        </p:spPr>
      </p:pic>
      <p:sp>
        <p:nvSpPr>
          <p:cNvPr id="6" name="投影片編號版面配置區 5">
            <a:extLst>
              <a:ext uri="{FF2B5EF4-FFF2-40B4-BE49-F238E27FC236}">
                <a16:creationId xmlns:a16="http://schemas.microsoft.com/office/drawing/2014/main" id="{0F7D308D-39EB-9D03-984B-1ECD79156DEB}"/>
              </a:ext>
            </a:extLst>
          </p:cNvPr>
          <p:cNvSpPr>
            <a:spLocks noGrp="1"/>
          </p:cNvSpPr>
          <p:nvPr>
            <p:ph type="sldNum" sz="quarter" idx="12"/>
          </p:nvPr>
        </p:nvSpPr>
        <p:spPr/>
        <p:txBody>
          <a:bodyPr/>
          <a:lstStyle/>
          <a:p>
            <a:fld id="{4E5A4922-9F8A-4B01-B34F-BEA785EAD88A}" type="slidenum">
              <a:rPr lang="en-US" smtClean="0"/>
              <a:t>9</a:t>
            </a:fld>
            <a:endParaRPr lang="en-US" dirty="0"/>
          </a:p>
        </p:txBody>
      </p:sp>
      <p:pic>
        <p:nvPicPr>
          <p:cNvPr id="2050" name="Picture 2" descr="香港維多利亞港上世紀「臭港」變回「香港」的故事- BBC News 中文">
            <a:extLst>
              <a:ext uri="{FF2B5EF4-FFF2-40B4-BE49-F238E27FC236}">
                <a16:creationId xmlns:a16="http://schemas.microsoft.com/office/drawing/2014/main" id="{2364DB95-80FE-BC8F-56A8-DE7FECC7753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1848" y="4772026"/>
            <a:ext cx="2500487" cy="1406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06413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b224c62f-dad6-49bc-851d-2551ba373199"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C950AFD3B7EED45B47E2493EE0FCC5F" ma:contentTypeVersion="15" ma:contentTypeDescription="Create a new document." ma:contentTypeScope="" ma:versionID="440fd6879e4438aa415dcd59c8a36b59">
  <xsd:schema xmlns:xsd="http://www.w3.org/2001/XMLSchema" xmlns:xs="http://www.w3.org/2001/XMLSchema" xmlns:p="http://schemas.microsoft.com/office/2006/metadata/properties" xmlns:ns3="b224c62f-dad6-49bc-851d-2551ba373199" xmlns:ns4="8171bf80-aaaa-43ac-83cc-8beefc939b0c" targetNamespace="http://schemas.microsoft.com/office/2006/metadata/properties" ma:root="true" ma:fieldsID="5a0f799352081534c7853573db54ab6e" ns3:_="" ns4:_="">
    <xsd:import namespace="b224c62f-dad6-49bc-851d-2551ba373199"/>
    <xsd:import namespace="8171bf80-aaaa-43ac-83cc-8beefc939b0c"/>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AutoKeyPoints" minOccurs="0"/>
                <xsd:element ref="ns3:MediaServiceKeyPoints" minOccurs="0"/>
                <xsd:element ref="ns3:MediaServiceGenerationTime" minOccurs="0"/>
                <xsd:element ref="ns3:MediaServiceEventHashCode" minOccurs="0"/>
                <xsd:element ref="ns4:SharedWithUsers" minOccurs="0"/>
                <xsd:element ref="ns4:SharedWithDetails" minOccurs="0"/>
                <xsd:element ref="ns4:SharingHintHash"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224c62f-dad6-49bc-851d-2551ba3731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171bf80-aaaa-43ac-83cc-8beefc939b0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CE7B186-7ED7-4CD8-A35F-25D37A38953F}">
  <ds:schemaRefs>
    <ds:schemaRef ds:uri="http://purl.org/dc/terms/"/>
    <ds:schemaRef ds:uri="8171bf80-aaaa-43ac-83cc-8beefc939b0c"/>
    <ds:schemaRef ds:uri="http://schemas.microsoft.com/office/2006/documentManagement/types"/>
    <ds:schemaRef ds:uri="http://purl.org/dc/dcmitype/"/>
    <ds:schemaRef ds:uri="http://purl.org/dc/elements/1.1/"/>
    <ds:schemaRef ds:uri="http://schemas.openxmlformats.org/package/2006/metadata/core-properties"/>
    <ds:schemaRef ds:uri="http://www.w3.org/XML/1998/namespace"/>
    <ds:schemaRef ds:uri="http://schemas.microsoft.com/office/infopath/2007/PartnerControls"/>
    <ds:schemaRef ds:uri="b224c62f-dad6-49bc-851d-2551ba373199"/>
    <ds:schemaRef ds:uri="http://schemas.microsoft.com/office/2006/metadata/properties"/>
  </ds:schemaRefs>
</ds:datastoreItem>
</file>

<file path=customXml/itemProps2.xml><?xml version="1.0" encoding="utf-8"?>
<ds:datastoreItem xmlns:ds="http://schemas.openxmlformats.org/officeDocument/2006/customXml" ds:itemID="{7ACC197B-7B88-4E42-A373-1D9FE23633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224c62f-dad6-49bc-851d-2551ba373199"/>
    <ds:schemaRef ds:uri="8171bf80-aaaa-43ac-83cc-8beefc939b0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E44276E-E57C-444E-930D-A0FCE7AE813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1926</TotalTime>
  <Words>2430</Words>
  <Application>Microsoft Office PowerPoint</Application>
  <PresentationFormat>如螢幕大小 (4:3)</PresentationFormat>
  <Paragraphs>263</Paragraphs>
  <Slides>28</Slides>
  <Notes>0</Notes>
  <HiddenSlides>0</HiddenSlides>
  <MMClips>0</MMClips>
  <ScaleCrop>false</ScaleCrop>
  <HeadingPairs>
    <vt:vector size="8" baseType="variant">
      <vt:variant>
        <vt:lpstr>使用字型</vt:lpstr>
      </vt:variant>
      <vt:variant>
        <vt:i4>17</vt:i4>
      </vt:variant>
      <vt:variant>
        <vt:lpstr>佈景主題</vt:lpstr>
      </vt:variant>
      <vt:variant>
        <vt:i4>1</vt:i4>
      </vt:variant>
      <vt:variant>
        <vt:lpstr>內嵌 OLE 伺服程式</vt:lpstr>
      </vt:variant>
      <vt:variant>
        <vt:i4>1</vt:i4>
      </vt:variant>
      <vt:variant>
        <vt:lpstr>投影片標題</vt:lpstr>
      </vt:variant>
      <vt:variant>
        <vt:i4>28</vt:i4>
      </vt:variant>
    </vt:vector>
  </HeadingPairs>
  <TitlesOfParts>
    <vt:vector size="47" baseType="lpstr">
      <vt:lpstr>-apple-system</vt:lpstr>
      <vt:lpstr>cwTeXFangSong</vt:lpstr>
      <vt:lpstr>Monotype Sorts</vt:lpstr>
      <vt:lpstr>NotoSans-Regular</vt:lpstr>
      <vt:lpstr>YouTube Sans</vt:lpstr>
      <vt:lpstr>王漢宗特黑體繁</vt:lpstr>
      <vt:lpstr>華康中圓體</vt:lpstr>
      <vt:lpstr>華康少女文字W3</vt:lpstr>
      <vt:lpstr>新細明體</vt:lpstr>
      <vt:lpstr>標楷體</vt:lpstr>
      <vt:lpstr>Arial</vt:lpstr>
      <vt:lpstr>Calibri</vt:lpstr>
      <vt:lpstr>Calibri Light</vt:lpstr>
      <vt:lpstr>Symbol</vt:lpstr>
      <vt:lpstr>Times New Roman</vt:lpstr>
      <vt:lpstr>Trebuchet MS</vt:lpstr>
      <vt:lpstr>Wingdings</vt:lpstr>
      <vt:lpstr>Office Theme</vt:lpstr>
      <vt:lpstr>Bitmap Image</vt:lpstr>
      <vt:lpstr>PowerPoint 簡報</vt:lpstr>
      <vt:lpstr>今屆主題 ：飲水思源</vt:lpstr>
      <vt:lpstr>注意事項</vt:lpstr>
      <vt:lpstr>第二十五屆『常識百搭』小學STEM探究展覽安排</vt:lpstr>
      <vt:lpstr>展示</vt:lpstr>
      <vt:lpstr>評分標準</vt:lpstr>
      <vt:lpstr>PowerPoint 簡報</vt:lpstr>
      <vt:lpstr>&lt;愛屋及『污』&gt;</vt:lpstr>
      <vt:lpstr>探究意念</vt:lpstr>
      <vt:lpstr>STEM 原理</vt:lpstr>
      <vt:lpstr>探究過程</vt:lpstr>
      <vt:lpstr>器材及材料</vt:lpstr>
      <vt:lpstr>太陽能家居污水處理系統設計圖</vt:lpstr>
      <vt:lpstr>PowerPoint 簡報</vt:lpstr>
      <vt:lpstr>測試紀錄及結果</vt:lpstr>
      <vt:lpstr>困難及應對</vt:lpstr>
      <vt:lpstr>建議及改善</vt:lpstr>
      <vt:lpstr>總結</vt:lpstr>
      <vt:lpstr>學生感想</vt:lpstr>
      <vt:lpstr>參考資料</vt:lpstr>
      <vt:lpstr>PowerPoint 簡報</vt:lpstr>
      <vt:lpstr>01 選出小組組長</vt:lpstr>
      <vt:lpstr>02 確定演講次序及分工</vt:lpstr>
      <vt:lpstr>03 確定演講組員時間安排</vt:lpstr>
      <vt:lpstr>04 準備演講 PPT</vt:lpstr>
      <vt:lpstr>05 小組演講彩排</vt:lpstr>
      <vt:lpstr>身體語言</vt:lpstr>
      <vt:lpstr>回答提問的技巧</vt:lpstr>
    </vt:vector>
  </TitlesOfParts>
  <Company>The Education University of Hong Kong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第二十三屆「常識百搭」 小學STEM探究展覽  計劃書範本</dc:title>
  <dc:creator>YIP, Sai Kit Eddie</dc:creator>
  <cp:lastModifiedBy>Nicholas Lam</cp:lastModifiedBy>
  <cp:revision>69</cp:revision>
  <cp:lastPrinted>2023-04-21T03:13:51Z</cp:lastPrinted>
  <dcterms:created xsi:type="dcterms:W3CDTF">2020-10-12T06:08:31Z</dcterms:created>
  <dcterms:modified xsi:type="dcterms:W3CDTF">2023-05-08T14:04:47Z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0x0101007C950AFD3B7EED45B47E2493EE0FCC5F</vt:lpwstr>
  </property>
</Properties>
</file>